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563" r:id="rId2"/>
    <p:sldId id="398" r:id="rId3"/>
    <p:sldId id="3890" r:id="rId4"/>
    <p:sldId id="270" r:id="rId5"/>
    <p:sldId id="272" r:id="rId6"/>
    <p:sldId id="562" r:id="rId7"/>
    <p:sldId id="357" r:id="rId8"/>
    <p:sldId id="368" r:id="rId9"/>
    <p:sldId id="315" r:id="rId10"/>
    <p:sldId id="565" r:id="rId11"/>
    <p:sldId id="559" r:id="rId12"/>
    <p:sldId id="399" r:id="rId13"/>
    <p:sldId id="547" r:id="rId14"/>
    <p:sldId id="548" r:id="rId15"/>
    <p:sldId id="549" r:id="rId16"/>
    <p:sldId id="374" r:id="rId17"/>
    <p:sldId id="405" r:id="rId18"/>
    <p:sldId id="392" r:id="rId19"/>
    <p:sldId id="394" r:id="rId20"/>
    <p:sldId id="550" r:id="rId21"/>
    <p:sldId id="551" r:id="rId22"/>
    <p:sldId id="553" r:id="rId23"/>
    <p:sldId id="407" r:id="rId24"/>
    <p:sldId id="554" r:id="rId25"/>
    <p:sldId id="314" r:id="rId26"/>
    <p:sldId id="546" r:id="rId27"/>
    <p:sldId id="3888" r:id="rId28"/>
    <p:sldId id="256" r:id="rId29"/>
    <p:sldId id="555" r:id="rId30"/>
    <p:sldId id="556" r:id="rId31"/>
    <p:sldId id="585" r:id="rId32"/>
    <p:sldId id="38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392"/>
    <a:srgbClr val="F7A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85006" autoAdjust="0"/>
  </p:normalViewPr>
  <p:slideViewPr>
    <p:cSldViewPr snapToGrid="0">
      <p:cViewPr varScale="1">
        <p:scale>
          <a:sx n="70" d="100"/>
          <a:sy n="70" d="100"/>
        </p:scale>
        <p:origin x="65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60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67DFE-A0F2-4647-811A-DD0D660521A3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67352-B914-1344-B0E4-54832C5A8A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67352-B914-1344-B0E4-54832C5A8A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6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67352-B914-1344-B0E4-54832C5A8A3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2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4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67352-B914-1344-B0E4-54832C5A8A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0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4000" b="1" kern="1200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67352-B914-1344-B0E4-54832C5A8A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48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02DFF-AA5D-4571-B73E-CB0E40789545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702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02DFF-AA5D-4571-B73E-CB0E40789545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064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6CEFB-26D3-41D1-851F-1B4E87BB7C57}" type="slidenum">
              <a:rPr lang="en-US" smtClean="0">
                <a:cs typeface="Arial" charset="0"/>
              </a:rPr>
              <a:pPr/>
              <a:t>18</a:t>
            </a:fld>
            <a:endParaRPr lang="en-US">
              <a:cs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89" y="4748373"/>
            <a:ext cx="5032575" cy="4499297"/>
          </a:xfrm>
          <a:noFill/>
          <a:ln/>
        </p:spPr>
        <p:txBody>
          <a:bodyPr/>
          <a:lstStyle/>
          <a:p>
            <a:pPr eaLnBrk="1" hangingPunct="1"/>
            <a:endParaRPr lang="fr-FR" sz="1700" b="1"/>
          </a:p>
        </p:txBody>
      </p:sp>
    </p:spTree>
    <p:extLst>
      <p:ext uri="{BB962C8B-B14F-4D97-AF65-F5344CB8AC3E}">
        <p14:creationId xmlns:p14="http://schemas.microsoft.com/office/powerpoint/2010/main" val="3242118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67352-B914-1344-B0E4-54832C5A8A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63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39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/>
              <a:t>Wordt lid van de PolioPlus society. Met waardering voor je inzet, aan 100 EUR minimaal, per jaar. Nog geen 28 cent per dag.</a:t>
            </a:r>
          </a:p>
          <a:p>
            <a:pPr defTabSz="9539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/>
              <a:t>Ook hier via KBS mogelijk, en meetellend voor PHF en clubtotaal</a:t>
            </a:r>
          </a:p>
          <a:p>
            <a:r>
              <a:rPr lang="nl-BE" dirty="0"/>
              <a:t>07-04: #13</a:t>
            </a:r>
          </a:p>
          <a:p>
            <a:r>
              <a:rPr lang="nl-BE" dirty="0"/>
              <a:t>03-09: #17</a:t>
            </a:r>
          </a:p>
          <a:p>
            <a:r>
              <a:rPr lang="nl-BE" dirty="0"/>
              <a:t>Foto Brakel erin gezet voor 07-04/22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CBA71-5B43-3E49-B740-E90A262653E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8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960972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600" spc="-50" baseline="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045484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3200" b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6F825-C38C-AE4E-98FF-DEF6B57ACA8D}"/>
              </a:ext>
            </a:extLst>
          </p:cNvPr>
          <p:cNvSpPr txBox="1"/>
          <p:nvPr userDrawn="1"/>
        </p:nvSpPr>
        <p:spPr>
          <a:xfrm>
            <a:off x="3286539" y="4837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97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64102-5E66-43B3-8E93-812F802F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CA49DDD-B8EA-41AA-9C17-D5CD820C2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8CC2A5-1373-422B-9419-E15311BAD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5DB310-B5CE-4A72-93B3-F7D306AD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3343-257D-4FDF-BC57-754886FA872B}" type="datetimeFigureOut">
              <a:rPr lang="nl-BE" smtClean="0"/>
              <a:t>22/09/2022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9F92EB-37AB-4B60-ACDF-204758E1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55C0D1-940E-4DD1-A0A9-7FF19E88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191A-7859-4632-8D9D-FE81F054F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910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837" y="1105956"/>
            <a:ext cx="10058400" cy="616227"/>
          </a:xfrm>
        </p:spPr>
        <p:txBody>
          <a:bodyPr anchor="t"/>
          <a:lstStyle>
            <a:lvl1pPr marL="0"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837" y="1875552"/>
            <a:ext cx="100584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66000">
              <a:schemeClr val="accent1">
                <a:lumMod val="20000"/>
                <a:lumOff val="80000"/>
                <a:alpha val="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600" b="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20000"/>
                <a:lumOff val="80000"/>
                <a:alpha val="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056320-799F-4A4F-83BA-2012913315A8}"/>
              </a:ext>
            </a:extLst>
          </p:cNvPr>
          <p:cNvCxnSpPr/>
          <p:nvPr userDrawn="1"/>
        </p:nvCxnSpPr>
        <p:spPr>
          <a:xfrm>
            <a:off x="1158240" y="714168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1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be/url?sa=i&amp;rct=j&amp;q=&amp;esrc=s&amp;frm=1&amp;source=images&amp;cd=&amp;cad=rja&amp;docid=GUSFZmP46kEUmM&amp;tbnid=XpbQybdGezRDLM:&amp;ved=0CAUQjRw&amp;url=http://www.tma-el.org/development-annual-giving-about.htm&amp;ei=ICtxUtH2K_GR0QXjvICYAw&amp;psig=AFQjCNErRgLsNaDjpYOb1lJMTR6XrLsG4g&amp;ust=13832336877037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oundation.rotary2130.org/nl/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foundation.rotary2130.org/nl/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Foundation%20certificatie%20-%20sessie%201-Inleiding-PS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be/url?sa=i&amp;rct=j&amp;q=&amp;esrc=s&amp;frm=1&amp;source=images&amp;cd=&amp;cad=rja&amp;docid=GUSFZmP46kEUmM&amp;tbnid=XpbQybdGezRDLM:&amp;ved=0CAUQjRw&amp;url=http://www.tma-el.org/development-annual-giving-about.htm&amp;ei=ICtxUtH2K_GR0QXjvICYAw&amp;psig=AFQjCNErRgLsNaDjpYOb1lJMTR6XrLsG4g&amp;ust=13832336877037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17BE20CD-A13C-414A-B21B-5EDDA76F5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43" y="284478"/>
            <a:ext cx="2310121" cy="872071"/>
          </a:xfrm>
          <a:prstGeom prst="rect">
            <a:avLst/>
          </a:prstGeom>
        </p:spPr>
      </p:pic>
      <p:pic>
        <p:nvPicPr>
          <p:cNvPr id="4" name="Afbeelding 3" descr="Afbeelding met tekening, meter, klok&#10;&#10;Automatisch gegenereerde beschrijving">
            <a:extLst>
              <a:ext uri="{FF2B5EF4-FFF2-40B4-BE49-F238E27FC236}">
                <a16:creationId xmlns:a16="http://schemas.microsoft.com/office/drawing/2014/main" id="{FA79C6FF-A8C0-4CBD-91BC-6FB69E2B8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1" y="284478"/>
            <a:ext cx="3882813" cy="80112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9E8D13E-8F22-4B56-B476-B6CC538E9291}"/>
              </a:ext>
            </a:extLst>
          </p:cNvPr>
          <p:cNvSpPr txBox="1"/>
          <p:nvPr/>
        </p:nvSpPr>
        <p:spPr>
          <a:xfrm>
            <a:off x="0" y="1675168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17448F"/>
                </a:solidFill>
              </a:rPr>
              <a:t>CERTIFICATIESEMINAR</a:t>
            </a:r>
            <a:endParaRPr lang="nl-NL" sz="4800" b="1" u="sng" dirty="0">
              <a:solidFill>
                <a:srgbClr val="17448F"/>
              </a:solidFill>
            </a:endParaRPr>
          </a:p>
          <a:p>
            <a:pPr algn="ctr"/>
            <a:r>
              <a:rPr lang="nl-NL" sz="4800" b="1" dirty="0">
                <a:solidFill>
                  <a:srgbClr val="17448F"/>
                </a:solidFill>
              </a:rPr>
              <a:t>SESSIE 1</a:t>
            </a:r>
          </a:p>
          <a:p>
            <a:pPr algn="ctr"/>
            <a:endParaRPr lang="nl-NL" sz="3200" b="1" dirty="0">
              <a:solidFill>
                <a:srgbClr val="17448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A10C41-973B-4ADD-843F-44CA21B4D8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77" y="4241260"/>
            <a:ext cx="2244467" cy="224446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CBCC0DE-37B8-3019-ABBD-4E8D69871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6043" y="2753775"/>
            <a:ext cx="2079461" cy="314612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1495AB4-E293-D28E-30C2-2106CC4191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751" y="5587746"/>
            <a:ext cx="433631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51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8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AutoShape 10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1333952" y="413430"/>
            <a:ext cx="2201183" cy="7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" name="AutoShape 14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" name="Tekstvak 1"/>
          <p:cNvSpPr txBox="1"/>
          <p:nvPr/>
        </p:nvSpPr>
        <p:spPr>
          <a:xfrm>
            <a:off x="2945878" y="141998"/>
            <a:ext cx="8880997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294392"/>
                </a:solidFill>
              </a:rPr>
              <a:t>GRANT = een financiële bijdrage (subsidie) van TRF voor een sociaal project van een CLUB of DISTRICT </a:t>
            </a:r>
            <a:endParaRPr lang="nl-BE" sz="3200" b="1" dirty="0">
              <a:solidFill>
                <a:srgbClr val="294392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12725" y="1390784"/>
            <a:ext cx="118250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294392"/>
                </a:solidFill>
              </a:rPr>
              <a:t>4 SOORTEN GRANTS</a:t>
            </a:r>
          </a:p>
          <a:p>
            <a:r>
              <a:rPr lang="nl-NL" sz="2400" b="1" i="1" dirty="0">
                <a:solidFill>
                  <a:srgbClr val="294392"/>
                </a:solidFill>
              </a:rPr>
              <a:t>Global Grants: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rgbClr val="294392"/>
                </a:solidFill>
              </a:rPr>
              <a:t>	grootschalige projecten, al dan niet lokaal, binnen 1 van de 7 focusgebieden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rgbClr val="294392"/>
                </a:solidFill>
              </a:rPr>
              <a:t>	partnership tussen de lokale Rotary (home)club en de internationale Rotaryclub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rgbClr val="294392"/>
                </a:solidFill>
              </a:rPr>
              <a:t>	bijdrage District komt uit DDF, TRF verhoogt met 80% uit World Fund (WF)</a:t>
            </a:r>
          </a:p>
          <a:p>
            <a:r>
              <a:rPr lang="nl-NL" sz="2400" b="1" i="1" dirty="0">
                <a:solidFill>
                  <a:srgbClr val="294392"/>
                </a:solidFill>
              </a:rPr>
              <a:t>District Grants: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rgbClr val="294392"/>
                </a:solidFill>
              </a:rPr>
              <a:t>	kleinschalige projecten, al dan niet lokaal, moet niet binnen 1 </a:t>
            </a:r>
            <a:r>
              <a:rPr lang="nl-NL" sz="2400" i="1" dirty="0" err="1">
                <a:solidFill>
                  <a:srgbClr val="294392"/>
                </a:solidFill>
              </a:rPr>
              <a:t>vd</a:t>
            </a:r>
            <a:r>
              <a:rPr lang="nl-NL" sz="2400" i="1" dirty="0">
                <a:solidFill>
                  <a:srgbClr val="294392"/>
                </a:solidFill>
              </a:rPr>
              <a:t> 7 focusgebieden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rgbClr val="294392"/>
                </a:solidFill>
              </a:rPr>
              <a:t>	partnership tussen verschillende clubs is niet nodig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rgbClr val="294392"/>
                </a:solidFill>
              </a:rPr>
              <a:t>	bijdrage District komt uit District </a:t>
            </a:r>
            <a:r>
              <a:rPr lang="nl-NL" sz="2400" i="1" dirty="0" err="1">
                <a:solidFill>
                  <a:srgbClr val="294392"/>
                </a:solidFill>
              </a:rPr>
              <a:t>Designated</a:t>
            </a:r>
            <a:r>
              <a:rPr lang="nl-NL" sz="2400" i="1" dirty="0">
                <a:solidFill>
                  <a:srgbClr val="294392"/>
                </a:solidFill>
              </a:rPr>
              <a:t> Fund (DDF)</a:t>
            </a:r>
          </a:p>
          <a:p>
            <a:r>
              <a:rPr lang="nl-NL" sz="2400" b="1" dirty="0">
                <a:solidFill>
                  <a:srgbClr val="294392"/>
                </a:solidFill>
              </a:rPr>
              <a:t>Disaster Response Grants: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94392"/>
                </a:solidFill>
              </a:rPr>
              <a:t>	max $25,000, aanvraag door District van getroffen gebied en/of hulp biedend District </a:t>
            </a:r>
          </a:p>
          <a:p>
            <a:r>
              <a:rPr lang="nl-NL" sz="2400" b="1" dirty="0" err="1">
                <a:solidFill>
                  <a:srgbClr val="294392"/>
                </a:solidFill>
              </a:rPr>
              <a:t>Scale</a:t>
            </a:r>
            <a:r>
              <a:rPr lang="nl-NL" sz="2400" b="1" dirty="0">
                <a:solidFill>
                  <a:srgbClr val="294392"/>
                </a:solidFill>
              </a:rPr>
              <a:t> Grants: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94392"/>
                </a:solidFill>
              </a:rPr>
              <a:t>	sinds 2020-2021: bijzonder grote, internationale projecten van &gt; $ 2mio</a:t>
            </a:r>
          </a:p>
        </p:txBody>
      </p:sp>
      <p:pic>
        <p:nvPicPr>
          <p:cNvPr id="11" name="Afbeelding 35">
            <a:extLst>
              <a:ext uri="{FF2B5EF4-FFF2-40B4-BE49-F238E27FC236}">
                <a16:creationId xmlns:a16="http://schemas.microsoft.com/office/drawing/2014/main" id="{BD1847FB-48E7-C24C-A7D4-C7DA2E812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0" y="372000"/>
            <a:ext cx="2233204" cy="8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7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8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AutoShape 10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1333952" y="413430"/>
            <a:ext cx="2201183" cy="7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" name="AutoShape 14" descr="data:image/png;base64,%20iVBORw0KGgoAAAANSUhEUgAAASAAAABsCAYAAADKbm8jAAAAAXNSR0IArs4c6QAAAARnQU1BAACxjwv8YQUAAAAJcEhZcwAADsMAAA7DAcdvqGQAAHrTSURBVHhe7X0HgBXF/f+U3X3l7jg4uAp2FLsxlhgbUu3GQj0QW6ImVlATOxKNxigoauwFpWPvDUSMmmgsMXbFDlc42tX33u7OzP/z3duDK+9dQVDy/91Hl3s7uzs7O+Uzn+9UzrrRjW5slmiY13cCM+YOKXlcoKSmPP1vy/HGRUes/DK85X8e3QTUjW78BFj2YEnv3hG1O9NygOEsbkxqXlbpqrLwchuUP1RY0MuRMyOOGJ50TeAWtTlLuPqC+NiyaYFDBriziw/0Of+VZOwHJv1PHd7ncz7qEze8vFmhm4C60Y1NjOrZfba3hH07CtsvY1ErjzHDEkn/3qhnzhcTKuvD21ogMb/oMKPFM0JwaRr5h9mSkwr6FFpoaCbyqp/db1/O1exYjuyvksZzlfleaz3js9qK6/c+g3nhbZsNRPi3G93oAEZsNXBylI1cgIq1G11BPBbpH4/LobYl8pIpzTzPMEuIUxIWPz28pQXMZGZxw46MOWId+RA8ZUBCbCdj7F+ETi1QC9XEhf5zLCr7J+sNo9tjttjOluKcX/bslxPetlmhm4C60Sn0GT51ZIOd29Bn9ffnhU7d6CT8JBusYAD5qvFcaRQ8KBspxAV1s/LbkEl1vx49tOYHEeG0BheCCSn2CU9bQNrWKVFHHJoCwRE03kO/8d6erq8KAsfNDN0m2P/nKBx2Q5Zm4giuuRM6dQ7GcJ9Z761+5bxP6DR/6LQTpZP9kPHqL618eeJ1wT3d6BBQMyKxU/GTUDxHEfE0h2MxBkV0f7yu/EzezDzSj/TdPumZjznndui0DhKSwfPNP+Jjyw7hnK3zsXpmyQDbZostwYtbv0czo7Q2h+eUlr8cOm026FZA/5+D27E+nMmH8HcWt6MtD+ngsPE70uoa7nViMwX3jw+9CdEqZ/8fxvfz+8WS84pOaJhTcnndzC2LQ+e2uCqo5dNW9J5PioaPq8/ps2voFMDTJsuSbcmHQCYZiGdbNmOrFhWKY5nxEVu0IR8CN1waJXLD07Som1k8vH5OyXXVIL/Q6SdBNwH9f44GP1UrmLnL+In7mErd23gk7zF+6kFjvO+Cm/zkI+TWdL3pXpSad4Lr3WiB2nmFu/ZWaoE2fKZt86ul7T3eMLv4wPByWxhQRhqQoWRZPCKMdXKjSyOUMju3Nb7WA75ZbGsWDU/Z6gW9ciFYf+v76Z8CaRlHqIbwtAWISOvmllwhbTEH5tvFlssW1c8pmvjFcywS3rJJ0W2C/Z+AaZXO3PTe/94cK17zELeix7pu/S6rX7kIplbr+wg8yNWNJlgcJlji/7QJVj8/ry/XkdcittxWacPwf6Mp5Zplvjbn9BhX/kR4awAywZIDiudYthjd1AbUHGRS4bmlFmcTtG8KteDbgjCOk5If2LwBugmUQNrohBDiXlz+0HfZl1KavaCkrsc12fqRxvuNqz2+b/aE5R80ujZi7ezcXo7InmpJdgpRpEL48BvEyFnKZX/MHrfshvDWTYZuBfR/AkQizQ8kvJ1cn1dFU2tn6/sa7+3GenAeQRHlMR9RRuYOkUTKIxLi/XDcnpxbclR4awA+BXarxRaK9CKosUGa8f4gnDedqHwcZtRU21pPPgIllEiKDhqMSM6ci5gl+DmO5HdnxflixxY3wrkN+QRofMbjVrIqdAlg7iqOR3h8esRmp1AYiBzpeQ9/6T1SqB6Nd25adBNQN34Ueg66bau8wbfsWzL8xi1Cp05jq4EPRPMH3bJHz8Nv3Y3tdVfaNo/NDa6RdfizpjWfUMG1hChGWb6lfmbBfqFzAJhHH0OFhGfrQV6QP3SQkqJeK/oNAmJRhzPJIUqUWQtyWIFjJX6nbKit4Fo4GIKeIb+b/GkNIhMwy9JYnNU2ujQimcuvgCo7kcLdGoF/RrQgrE2FbgLqRtfAG0tS4ZAbjiwYcuPrjuW+aQn/WaXlWzDTXiocPHVQcF87KDrihq0Khk69LWmv/khY/osR33u5MK/u4/yhN07rd+TUvuFtmyV6pLwUCnRlusJO3eZRR2zDpHWdgXlT+2RBYXJ+3/PAQA+QwqBnSMlAKQXEQNwBMy7p+/oL12PzUp6alkx5o13X/KI+qX9puNlbcXWQp9mBQrP9Bdd7KpftQdc9j/0q5ek/Jjx9r6/1K0arlfCLWoGMBf9p0GLwDiI1wfs3JJzZifl9B1M4E7NKqM3pfCK9NLyIZwyMcf+/4ekmRZpo7Mb/BeQPvC1b2O7MoA3Ir9l59cKLPw0vpUXQBmTHHzJ+4lJq+oDTVZyZ5Uabj2AnJEBMewgjB2huksboU1YunLSg8cmWKBw8fZAW+l4prW2Z8r+BRx/hWQ817u6o1vsb5b3PtDh5xSvn/yQFYEOQmFt8djQqb02m2pbekJjACeYz/O7JeWCaBSWNSAhkUwNS+AKm1evCsMUw397oETtgLct/206WuweBEPbhksU54wVK820EN46S3ujsUVUV5HH1nJJjIoINQxrMjY8te5PcaOCi2bmf7Sm9o2bmQMPFMMTpLjD7+kZsHiGSofYqqB3NuXnXaFYMldWPwtMaZPIh7CuRNr+KjVvxdei8ydCtgLrRaRjj05iSo/HjQuj0Gxuier+qVy44tmrhxLG5Uu6ptf8XkJKFQnddv+FT88LH1qF4+I07oqhMF0Juq5V7K2rZ/VYsnHjMipcnneDV8L1APvcLK7onF+yvPdI8v7lAafZlIqndwLxpBSrsOCwp+K6W5P0iMJcSrvZTrnrT8/T1KNyj4pofp4x5zufas2Mmi496WNVXsZ4o/eMM50fAZDsN3oxgXC+HObTEq3eT5LeemdfD5uzsSI48G+R2efBCgE9hPv9kWUoz3gvpQ0LscuHpo7VRp4MkF6Rc870ECUYsLiTn+wiRnnwIpJygfxbXJVS3CdaNzQxaQaTYv4a4n1H1yqQr6p65cGV4hS194bxUxGI3g5gWSmFv26D4L8NLjRg42dJGnsmFs5vy/dtXlNVcWPnyRSvCq2z12+fVNHj6T8pLvsyldXhUm8zd2psQdbOLD03MK/5z/Zwt9n7nrr3Stktpy7yHgrPYARukA7mCfBBdpjqZ0LPBSKPqtDsyq7TsYia0nbLMozDF7hZG3MqUeLJ+XvGx2aO+q/Bd/48xXx1qjHkJvpQxR1yeVVp+Za9TqteSv0kROxTEtG9Drb8EJNdXP1q4bnRzTZ+SXiCZS+NZ1h2SmxeVJaYaLdZGxywfA/I7IZFS5yY9/TGIMW1bEYHc8W6IJ7Yw/7erWrQZNUdybskODXOLS6n7P3TaYHQTUDc6D0gTKJcqzfx7QpcWWPbSBauRgd9FDUpdMoeHzgGKRH5fSP8ToQVWMEvfzz6Z0mZ2dt0SIjTzRGDYGD6esck/af6sn1vwGyn5DNsSl3Gun9kpp/yZxPziYQtGshbz33qMrqhSRj0NZaObqyD6TY3EUCD1SVff5wl2SLS47GSQyOP5pavKEvP79RfMuhGq5uuo5Q13fe8wPPYmHrs+Mb9wm5wJlStociqIYBXiIEv7vFejz+FYH2ZOInIwvn8+fucqX+wRXmail1+ilDog2eDTEIkTuDG94e/ldTML83ueVPGO7ZsPfJ+dgDCfplRgHtK8shZtME4w2dW8BYoFAbYEDSdomN1vYMO8koeh0l4BW90X1fFZ+rGS3uEtG4RuAupG58ElmRdvatsO2iPSgUvhNmZqXhj8CaF0aifhRPKY0Y+ufOnCd0PnNjBafmt8rx45cw82rC4WOm9y1M3rewTn9t2OxYtgngjb4oUwn4ZrJZ478oSSGUQQ4a0BjBL/xJ9vQFiBcohADeFvvevpp3HxEOnw64Xy4vWrt8xvfAIw/hDoouyYNOeKESu/7DmhamlDbuISkK2Hp48N76J2mH+Aw7PAZOuedVT0V0KyI8EYy43l9OKGO64yh4SXobjkvo4tokrzmmh96kOw4X+ExWIyzoM4VFL8xeLmquzSsvvXZJm9YEaen/L119QoTmN/KM1gvtHxTmxs5bf0TBOS80sG1O9QMhO1yssw0UaAuPpagkejNjsqmeL3Vz+44STUTUDd6DQ4FJDg/IPVL5xXEzqlQTiYkZsWeYs7cidiLwj8ot5Dbx6Sd+i0oXnDbx7W/Og5dPpAZpkdGdeeMSKnkG2XFT6+ySGMPjpm8wKaHoFgMhrnQ79RQK2YLcZrJZ9Nzul7JN2bmtNnT27xvyIutqMeIxRKk3L1e75Rv3e1Oh8m6mHK1c8Lbr8hUv7Ta2dvuS09B71k4fsFz3LgcyN6/7BNgjOThD/QTo3wlEWN1PnCIC4APb9fTDA+EQRXCaL6pTDsXsRyH875AP1c/wiCC2d2LNRLCs+dl8yOvI5kOFVr/Wbsw4rlgafGfGO43Gbt7Vv26ntMeQPz2aNwG41vvF1rVmuDQKnHDO8ZWzer+BKzYGfHLGCyFqYWyOq5eFSUIkFtajuirvumsUOcm8PsiCAlt0HoJqBudB4BtZigQbSrQCHZ0mifzJSjBTdPS82fksY82fywOQqtMdcJYffEq7KZqI6Hj29yoPi9lfRMA/UCNQeZgzSjPBoRO3Fp7q6bXTRdi8jseIQPI+UDovITvvl7RCSPcaXzhsXth/DMhVrzmxRTx1iS97WFChuM9VvQGJ5b411gHtgqqqezSKJHOcwpXqI4e77xHpRy5RkQkkbpDqZD1Ln+NiCpnnCblExaR0thjgDpTYapuEddVd22FS8Wxo3mB4F0XpKGHwFRFkPJfq4h6f6ZGqjJD835P7nQ+U5P77D6ecV/YxZ7GVx4fNJquNRLqVFQbu9S+xAtGQIympJQa2c3eMVXRSS/PeqIbSkOKC6aQ+B+hHI50vXz0KnL6CagbnQRG5ZlUMAtakOCsKD5ZX9D5r0B+ffG1gdMuL9qpq9Cdr82aeVWNz696eHV1D8D5fN5phHLLgqgEKIk4shzYZ7tRCoAhe8HKKexZT1iF4rRq5fnpqrX4GmYPHyNdMzTWlrfQQlCqPCgsTartOIdkMRUxfnZiaj/bqKg5F2QzCVQM9fkjKn8KHgRsHRpxVJl1O4xyR+k8+yU90MD46NiReULep3y3dro6LLPq2uSt7keuyQnxuv7rLb2IXHKuHotUlr2PpTJCkS02+fk1Y3qB7CMeg0yCWYk/zs37Dikx4OSuTN6rVnTkD2h4oWEMMenaEyRgk6DdIvaYoSQ/BKkdy59ezogvShh3w2+awORPra78f89NmgcUCfmghUMm3YFFMyfle/NrVo0qTR0ZkVDb7yQ2Vk3GLdueuWii84PnTcr0CRMy5I3glhg5aQH8RO1m3ieeVsydWqktPLj8FKAhtlFA40Qz8E0WQszMgm1lwX/tBH6nPiueU/zXT9x6x7K38NIa4SEmlTcfqK8Z2Rp39rVfQyP5luK9QNJbWu4zsPbYlAtPZXiuVwImGp6DV4BRSMSIJhvYeR+LiLuyupqXlOQlZNgI7+uQfhMYl7JX2FeDYyNLf91Y6iogb34asHF+b5WV2XFvbvFsW17uYKG5gH9zkLYr7UkyyZTFBZmWpBSNNrUeNqM+DHLfHQroG78JPCN+JQkg2Zym9yBN/UMnTcrxOLevbB9/mWta41pC6qxfY3CJ8ys1uRDiNkVr4ME5sYisoQzNYMbPQjK4zVuxJ3ux2tOoHuyJ1R9kLUy6xqmxGKb+UO2qK6/m6nIy7bh/7Zt8bRl8+m2LSfj9x+lsE53bDHaluxkW8qJtiUvcix+pe2I+/H3DZOy386J2Q82+Kkr6+YWj0nOLBkQFYnrJJd/CgIEJOcW7YQw/V4Z/Vz25xU3pSMfAs1bixcvuwP3vhq0CWViYYDMNWXMUz92jaFuAurGTwKj+VLtu0lk7mFRKfYMnTcrUMH0DL/S881qUjnpQKqABjYzxX+95oHcNkTKR1H7LL81kTCruOD7OLnu8ojkp8D4PCWR8v9NBAFCuCxZ0PCEdPgTkZicHo3ICRFbEklYNA/Lp1HLfuNBjeHU2NvY+Nvo5uKg+4gfoNhyYS4Nj8f4pGhEPKgEf7TOjd3iGt2DBi5SmHwu9oMl6EGN/T2YHNsOEhUl+0LZ7Eoz4zOB4sb11VI3qa8InTYY3QTUjZ8EvSLiW5gAc4UdixnhX9Rv+D2ZRzqbdMuC/DTIGVu2SHMzBSTggxAC0N+guxoH/SZlICQfE4nFrzQLWJuVJrPHLP8ARtytWvNDkmuiu4jRyxLKOO85tjPRWGwhHr4mFhWHQWXk0xo+KTcgFZRp8xkI5gmtzYqmd6cD3q+1bxbj2Udc3/8s4WovlTJ4Jbfjcb5LdpaYIBifm7Cir9TNKf4d9zhUindgfEzFa6EXaZGcXbwj4v6uiC22JqKjb6ajecM8tft4PqvzlJ7U65SW3fUbgmZed6Mbmw40Upq56nbtp74TdvRwz9Q/0Hvg9XuTOdZvxPwYLR3ba/iNW+QPvfHQgiFT/9LnoGmZVxnccPDldxXHzTvpRzg3YRWT90BgPBwJJ41yzjUUwT89Xz8Mcqij3h/8z5nh5zeo4kup7SR8dB207d4tmLcnF3JF/Zy+NzCuP5OS/QHmVD8aM+T7zCRds8L11GIU+suV8X8Zk2V7xMeWHcc1m0HvTQciJsHMKke546JjykbFVlT8Qhu1JxTRZJDC4kTSrERYTSzCs6GM9pJC3MVt9pTW1m5mQX526E0bNMzquRWk3UzHEbu6UFo0I9/T7Fvt87vg32c0aLExLoiU9NW54yqfDh/9UegmoP+jUIkqwSxHcCuC0hLLkN2bw1hcRvFvhvkHIVAqI+QnimibFfUqlkx6hzN9jvbcT7iMHCMj8SWObRZ4a8ruNcaaYRv5huX0eIEJ+3httxxHtDFQM7f4wLxcfmfiy4pb6mYVXdgwt+jE1IKSX+iHCluMN+rju7/AR/4K5RCFjdbEME9pI0bES8tHoaBf5itdR71lICLcJi5rGFB8VvjoOmQpXquUdYgx6sWIwy+Eesqh6Rkwo3QyZd6DH3+zjDoyPrZiSHRs2V9ySis/hvkWjA7Xsv2hDoZaomSOxtuNOI+l6FkQ158jo8qG4OpvXF/fnEjpT2hcD4iE4917IqkfSSj7Affhvr8KvVmH+jm9S5iM32UJvjeNfSLygRpbCqL7XbR02ZkWVxNASp/SgEUiIV/z7WhsUvh4ACK32jl9d2+YWzK6fn7RmQ1z+l7SMKfoAj29f7srK7abmbrx/y92HjnZWV3d62hk912Fsm8rW3TOqvBSWkCV7GYEH8EFf2HFixNpFHBaFA+bdoBifBDsgQ9XvDjpydC5BfKG3rSTNGooF+IwptmWja4oTpxXMqMWG0v8O5eLVwPVtJFQ9UTvnFiD/XxW3DogaAWhnA9bJuGZr4w2n2qjX1QwQrifJRybP+44/CBqZ4Ep8kpS6VPzxlcEy9fCiaOQ/QGmyTUgp6ANCPfVuEqflVNaMYvOE3O32E4zdbVjid8IbuLUaE1s6kNFKWPulVy90nq0cXPUzS28w5HWmTTYrzWI8qDCapTyD8wZv+LD0LkNkjN7D2AyejiM2TMdmw2gMNCsfNczP/haT43XlN9OC+GDSPISWt8SscQ4anuiyagp33wBFfb7WOnyV0LviLwPgmxcYFmiCOTkwby8MKt0+S2J2Vtua4QaZYQ5CM9sD1LuH4kQNVJcGZVIatxXfnPoTRt0E1A3fi7w3N/clGuvNjEuHGpPZZFIyqX5ZMHVjYyGeX0vQdm6Gj8lteEQqDCTKqHFvVxPJ1GwvhKC1Uom9qN2D5DPl1Bsv4mOrWgxRCHort6h+A9S8uvwfDaVIt83VZ5WU6SQq3B6hW2JnYmt6FXwpwKF8Xooqlk9xpWvm8CbCfWzS+61bX5aJgKihcmEzQ+LjVz+auicFhTOxI4lfRGMs/CZf7AsnkOiDaZaCiT2OPyfIYQYjW84hUJK5JNw9ddC8d/Gxi9fHHqzDvWzi06ASTcTIjjm+mYNiPsZeHcgSKkfVJOtw4ZyvC9AQGaeXho35mg+rvyzRteWyEBAhu888ip7TaLE8ms9oWJKGD/Bo14vW8kEkms9pPJV0va96JqEV/4ug3SckibautGNnw96Kov5WxQ/ZdtyaLo1fAhkWlCDa9NVWokQT46Ljql4LnRqg/q5Rb/nXNwA0yUw4VCgadkdmpAKcRSYMRBG+rGYMheLUEF1BnVzSmZDrdAUiDYgAoJp5WufHZt94vJnQ+cO4c4u3ssX7DZLin3xnYJ61ZSiDrLAyuT07VA+S/EJv8sZW5mW2EAsAt98hWPJqygcRDSNJlnj79age2z4m3DN5dnjyv4SOrcALxx43da+jP5CCJMDOuoBqzIH+qkXN/gtdBYUp2MMdxg34DOeC5nVwqaDxEsYbqpxfw0C8QPjCpJWfrAyXv0Ze2ZK2pX4u9GNnxp1s4svhgK4GnnYalJA6UAFii5rra6Mja24JjzNiIbZRZNQhK+Dvw7uDQCTh0ydck/zG7Ikv5N6wcJLHQIv44m5Jc9AlRzRHgEJw46NlnaegAg1s4v7oJxfAfPuNBogSSREID/BnMvBRyfljF2xqNE1PWjiqR3hM6IWPwqEFbqmB7UZUY+eq1kp9S6Gzi3A8wff+E8hxd40/xen5BQEKIiKFv7TSboXNkV7419jNDPa/xa3vmc4n13lrX2KLZmybvJdN7rxc8A8VRyvrzP3R2yZdneKJlA7CcyGxVp6pU2rELYHasBOWPJtmCA7E2FQofN9/V/LiIl2szaUzsJ8tLOT/HDNa1KKX6UlIBwohb42anTW2IrHGl07D/MAi9Y7xeOheP6Gd/RqCrNS+u/RMeVnh7e1i/p5ffcTTD9iS9E33ZrSBCJyQMFU+2POuLJpwVkaCGFF9oMAsxg0HdMeDpcZRYcHIml++DhUmoPc6Wi8D/8wLqythR05nnPzQL7d4+GCIdOC2cDd6MbPBX5MeQNn9iTPN4uDqrap3myGwAzx9Brb5ld3hnwIKUf+GqywBZkg1FWNgryEM2/khpBPgK/XQKGJjDtShBLA4oYPaPzZNfBTWDJ7XPm9UDtjENYKCjOFXRv+6xUz+3Rq6EPWmOX/Uobd7kFrpInGYNwQxS+Ifnq2fcD00DktBDMgHpDGxgO+xoCYQGKwj3sI6dA6Jy/1GXLjZjn6tRv/d5BV+kMZk+bkVMq8RLU+EU5zBIXJ8Nn2iLYNsOlQP7vfvsju90YsniPxcMI1L/kJf0x07Movwlu6jqQP64gmtGYGhZuz9YuRbQiyx1a95LrqeN9n35B/UH6/zJL2Q51d2ydL9rqRafV+6zikhmeQj+v56oZYz+WX0nKz4aW0aPX4RkZArT6sbmc7zuTMvME37Bxe+d/A5MmC1jbOH3rzgQVDppbm7HPtj1r9rRs/P+Kjyr/nKfZb11P3GGPcplG+Qa+XNstSKX9qo0v7SMwu2JZzPd2x+VY0XiilzAsu/M0+pXPKKROqTcTh0rRLQDQQ0nCzbjnWDUXuSSv+qX19UsozXxNrSCGGSptdRbulhrdkBB/1ias5v5oaoJtAGzS6nq52fX1lTFqTxRGsw2EUHRAQ1QnhwXFrumPdPe0Appm0nV0kl5fnD5yccTTm5oHJIn/Q1D3yB027sOD1Xvd5ii/ABzzCpTM7nhP7bXhTN/6HET+17IdamTdJG3YmzJBqMhcoJ8MOub0z0wto0J3h8gpQxX6U92FqfIdnL+8Nf8NbNhgR3+0JP9uZDhsiGGnz4xE/sfwfTLP7QUKGVneEovldb61ODC+3i4Y6dxEi7Vka2U1tPq6rP+CKnZBVtMPUzja8B/GeCYYFKyPVoqZYrrX6LyTXm7CtXl93aPVPY/QyHEnECC32Fj7ZFtSmBOYey1lWi03bNjfkDc0+lkm+UFj8emFZJ0O9DRFCFiKiKbZ2Cm/rxv84Ckd9Uud67E3DkMooeEqbr7kvHw4vt4sGZZWixJ1EtX/Q785MHvLGr2kVwcY7Nhyaizz4l36X0ybQRd1Rrd85pGbl/8IIM8wSjPuQcjChIpLxKTSqObwlI2jhenz+PQlXK+rLR3TUx04sW8QHLel0p1NGxkCNj8jlI1eszSryrbU7V62p/nVlr36DKnv2G7Lu6NXvEM7Vjq5SOxrtTzZafc6hH0MvWgHOAp9mW2dtzrtgSiOKpB3vgxgQzRvWKfz4r117thubJ5DzOA3KM8EchvWwpLnUliwr6HrnZmZswrKl4aWMqJlbtJPk/ApbwAALCIjaZGiAn5jeoNa8WjuveFzN/KL160B3FUIUI7h2QDIZgQ/hJk4rKoYOXQL13LlzS/ZPzCl+UFn2vywhBjYNTaBeLcvmRVKoq807rMNyqoR5E+S1CKYbgs13aYC/jVc6B1447Ka0n8plBKmWPLj8xUn/CJ06xBaDpm/nSv9WLuzDTYayikSrT/hq68YdEDY/FAyedqZwIndQI3oLQKdDDd6/YuGk00KXbmzGSM0r3FUxsQcyd55gohDVcwQU5CP/LUPhXUPtPzAc/haLim1SKb1cKzM6Pr78jfDxjEjMLXnQsviEdF35wXbJeKGn2ZtC6xmRuPWsOPaHssarnUP97L5noOq7BdaCQ02o6UANva7WHxuVGp5VuqrT/lPbTp72D5FMlMLvUbYtHFI9rUEsTYNpuG9Oj40vv6/RNTPq5xSfI4S4hRqkfd/cB/K6WWmxG2pzhysR85mBkcbrBdceV2ZZlEf+w8d9T4urtW+CdRU/LD7vK5fJM7X2v6ACmw5C8qyozfcNT7vRjY2O2jkFuysj7os5YlbckbdEHXZZNMovjDri4nhU3Ba1xWwp5AzO+ZZEGIqZN2L15W+Hj2dE3aySo1A8jyflkw60hg5di1l8f8sWtzUk1GMNs4svrp/Rr9PbTXPBeqPstNsGFGhxzWKwljrVnmruKo7TJNE+vpoXscSsaFSMl5KnJR8CudpSCCP5uYjLFrubpIPn+88Lbj6lSaxQgyN8I59ybDErZssZ0Yi4Izsqb8mKcKSHfMhI+VRSqEl4R0AQG5WACGsWnv89/tyQMQ7xZpg5G9qFyGmDOzZygUPLOBQfdWMfOnofc28OTa6kXqvwvk2F9Cn2YxF802Rnq5MeiOYOnBx8VzZ91/7X55D7T/Bd/19BMOsglJ99aWY3rbWThJhNBn/DtXdAFCjoWUIymXS1D+HyJk3MDB9Pi3fe2csW0pzu2Cy7vZHUdIlGCMM0c+KO+JWwxF+Yoxc2zCu+pHZOVoeFGYYdmVXpa+91wGXOEWxNmisj9Jv9Yg3zS0bX9zAvgmzvi0XlMcaIPJqO0t43EDRuwDO7cS1pH/l2QdsL4ZPfJ0JDvNICadv4mokUYpTiguI8RWmBIxYT2bbFjkrN7tufnt2oJlgT8gZP39kS+i0ueHabSSKkjJSaXrnogk6uCzxZFA7suaWxvD2YsX5FFAQft4bdHl1HB7DuUSPUw/OP4P0/wMP/5F704/IlZ3Ro5hFxrV2dt4vL/WIjdQMi/AQpnLODQZktQCaYeskINRXR3CbhubG0leCflr8REHAbFA67IUu7ohjSOsIsVoi02haskqUZ344bsyvMghLI1J54jbWugVEwo4yplpy/xYR+ibni35WLJ35CbwuudwKFA2/aWttsgOH+ehKDuhau9cOK12o+bjF3D0RYGI32M569veF8e9SzScMjL6xaeM46mV8w+OZChGtXzVLIIOHSyfBPKfu7NYsntVmitF3sdZedn92wi7F1CeNhkTDUIsPqFfP+s2bhxV1elJ7aeup37Pv3rBg/M5lsP5qo8dnzzVIopEHihOXLQue0qHuw5CgrwmfAzOrd3kjq1qCvoS5+aivylfoe+f8uGddzo8dUfktWfXjbOtTPKfqLEPJSKiaZTLBgtDVMGcH4URFa/KwVap4ryrdq+HB4cQ7y6j6O5IJiN93I6vYAS4Ump76FnyPjY9vv4WuYVzIG3/oA8nC0PXKj+FDa+IiTE6Kjy57aJAQUZFJpHhbCOohGSbcAYlYbfU/Vy5NOD10yoveg6wcIYZcizKdwKbYAIyNRwuC2DjVuon8a74EFq9QbSPmZDYmGx+pevyzjPtd9hk49QnA+Cx/ci3QtIfAqHfBuFMzwpBVA/Xjnv6oWTtwfgWgRut5Dp+0tubkIDw/GjXnwAv/hrdRrSH4GH4Oj9TcRgtfhPoo35VXhnrttV99V9o8LO+zy3ev0u+zvv65/kQtrUPP2c46qH2Fdqo0atXLRhe+Tyspf3WMwZ2IIEn007OQtBIUNh1KJU6pevnBG+CgR6T2MR37boo2P7tVqGdjyqKrFF7QpEJmQP2zaAYiTp7gQtGFh6EoI/LtyxaJJNHu9S6C9rDxdcocdF79LNqSL0PWgguz5+rn42PJgv6/2ABNmGky4ibQcKk3XIFOLZn53BURE1Fvk+eoHZfg9Nveecj6t+rD5MqkNc/vegXCdSf6T75TdmnIcnVP2t+CPp9hK5ZsxOSeun2O1am7JFlGjj0TGOgkKcD96tqukQ884DsoQkpcUDc35QGmakDO2fE54S1rQ8q9JK/oFSL2wvXeS/5EoiK1enxwvLXsQn7LxIRyu8Z42W++uQ4eRYjgy5wghrUel5VzJpbVFUFCDVEEK0NGYHOuPwJ2azhBz+C0s5wCQyq3xaPTB9gZAQi1tKwTtNNkoO+jICMRe0z3pDiHlNmzvu9vYnpLrg6WdPQoFnzaTQ5zDoyCsPoJK4Q2/q/U3rfsu3IN7UTPmC8u+zHfkvbQ+D25oF59/XpuLdxW0Dmfju1ixMHxrWpsnf3XuDCj6OcJ2LkQYt6C4CCqOxle3+B5tZJRIvoWfgX+8WHN+KH50GhCue0rLzmse93QIlFT4uEE9PLQmc4Lx+xMN5l0aGEcZPhNQiFGf6BfC04yoeqB4R/gUfBtqbzfp6edBIh8QEQR6rZMISAsEZqEyjTv8z762Hk3sWHxran5BkJaNKxaaAdTITORIfxE1Pt5Zo3Qw1CVYLIy+CUdvyzYH03O0oFhyfslliLBHHFveGnHkfhuieGhaBkJZ57r61qTr/4NSNR5FrjZiMO1jRlczQZy4ugbByrhOFIEImL4pUa8e05b3YuAWXNnIUNrPhQoZQEokHZBoGTe+JxQMnj5OMHGPlM4ujd3gzWrbToIKEDI27HbncCnko0WZSAgM0KiqupCTMiFDOJFl/Obd+Y3HBoCeB8GChEheX9L7mOtzwitpwa0Iias0iRB041KpP99i5lmQ/FiYhr2Cnr82adZSzaFI/Mco6qxtHl8gfGlJKUynR7pvNXByFNE+PKhUWkEj7VB42l2/uD3kjln+L278ESCKWVobL+20Cwq+MQnwa4fvyXL0L0A2O9OYH+jWj10uxiMGj4YCuhXhTFHB7UruIROO2kdAFNtFbPEHbexnoHyeb/DtFxDZByLcy1xf3ev76lhP6UMsrYZ5nj/EaDMopfxJnmcQZuOhjJwHZfYvziNQQfzPcVvsi/BYmfbxygSKm0BV+eZfyMLHf7S27AJL67OQNL5PfnFzVCrqhQvHZQbyedplPEj1kbnr+zqRdNXVUSl/1zTXbpMQkPD5Tij4/dpmZgDfo7n4Kjxrg/xDph1ghLkZsr5nG/OtyyDVBOUgrR214A/QtIrwwv8w8E00f0/IkaLeGh46dg2NhJvDpTwYimebYLxTurRKB8NewrMr2koLUkVi+/yBfysKHdpFnd0nD37s1yaPNJqlFXHbfB26bBBoxcG3Pys/RWh2AgrWW542yShMCyoIhOBfzlYkvcQ3gUMGvHMXs5mUv6ZtaijaUFk90XP0stXUJhIbU3YeCHSM6+sPqXYnousKSA0F424k2zIW5YehUthRMH69cvlRULtPgO4OwrX7lJCPW5b9iGb6Mmg2H+l/MfP5YTCR3rcdvnc0ImgLZ0ENvkHSdhIUB6QSQaxrQHR/j9SnhsdKy1/e+wzm2at6fIGv/Zi8c2xeyLjqcPKrL80SKt9NIFM1gjgH8dSBNBfZwgzMKi2/UiD+wls2PgHlHnhdL+jaP2XO0NoIoZeEJy1ADbXM4ldB9PXOqCaQQWmQJB1M2DjoN7WH4ncmvQ3VwIW1b1Lzi0OX9aDeBMo9ga4N/2ZE0z2ZDrJW3m28tRlM0HDU3N/W/kj8oYM2Dw2PwK8MYUEuwz0Wwj2q+Ki7Nnz74qBEZUgnCjLCBHMIAVwPLvTXkIxtGvfJlET239VYzt6hU7uwud8f7+iDJ0OXRlBy4Ov+2SCsFaHTBmPQFOZHx5U9naxJHIr8eHpDUs1EYfiezCb6PCiKbz5currdNat26FnUE6QziFSLD2HmK7GulocfJmtc+RNRRxzhuupuRGdtpIXB2jEoCSg8DQn1AQRHKSrfD4Vl7gSdP4MUvgBv6Wc4iyGbxCzOD4pa8hbDrYVGmmM501d5KXMVCnd9V0xBAqUqiIXWLXobYnhcbEz5OeK36/cL4+cuJTn8Bi2shjMyvYelW3y/OeJSlfnarKCwIM5MytdfJVPqfsHN+GjP2JHOmIp/h7euQ7sedhVFh03PjzjRm1CzHpA2YyMW4fpWNFmdVgFpxUeiFhiYsVAg1rTRZcZL3aP91PnaT56r/OR52ktdoFXqaXx1bdDEkgaUsVHEj6d5XqFTAGWpd4yf+o/RahUCUAH9n9k8pCknRuMeVdn6MMpfCdPhZfbu3a27z+hzluNakogSIUHS6ET4vuWoQb+CAvlYK//fuGeJ9v1XYOK8rLT7b9xXQ3GWDqSCuGZD1dr6TimOziIgQi7xal2jvcTHMGFaLKVZ+fJF9aCI/4Sn69FIij0E19uFLu1CGX0s0iptscHLX139wnk14emPRt4Za6qzx1bMRO07wXB9SzhehS49RSQV3JQBkZQp5IZvjUTDma72pG6jmKgHLaueT9S+OjWlzEfUzhGU206AzJ+Uy97jRp4nuXUASOb+aFTsRx2MUEgNgpnLECNHI7GPBRE9grqJVFw8FhXnIsLvgCp6x3jsUigpv5OvDMwtpUyiwVVTUylZGh1b8TyRaXg5AJ0bIxYTUVGXPP49wPyqf7sjo7nS1Oz/AalMAxuYa356fGz5adGx5U+KI5amnZiaPncHoG30TcjnaZf9aMTkySLvsMk9CoZNHa889TS35InpCYS8CLyZ+t2SKW1W/aeanEvrMCGjNmXmlsBziBFUP3OUzwZXrs06a8XCSdOrFl1468pFF9yyYtHEab5VMx618HEoxO+lm8sXNE4LuR2++IjQKcDqFya9ZYnIMVyxgVyp/bQx01gwrrwVKEcZ9pzUaiDXanDrQ2h/oJtMnRve3QJCqudBnIcyP3EkZ94hysAPLvBXDwYvDvUt7zDj+ceIRMNIi1mjIFXHQJsfo4UerJVakpaEggIv8oxtckKXDQcCEbzDsHLj+/cwXx3JtDjI98RhK1V1m4ZF1HKPIEJbJTKFh2wQvme//aa2P5t6r7tsbtig8Gw9EMdauSnDxY/ebyojNEnnIPpQEMW6vdMzQdusj22JnMaGd/6xrk+tDS+1AD+jvCFaWvFISstjU0rNQOl1ySTLXHCQL3BRKb0axtNExf0jITYvx2uyaK+wUEV86brmpfiY8jfioyuWaKVfbkiYekoqqB4G02snW/C7Xab+A+K/tb0dXQlEJgHhKbYUFf1xWUXlF/c8+YeMzSGWZZYmPbAAFUcjdqitamh34KPJzvUQ7goqKoLMEyM7TMeM3fCUIVGYaczJF6i0K7gWayEPXcoj4R1IHZaFa/uhJt6RSd4Ln2elJx/4QnPL/NQTrsdPqV4ysU0iBr06XDxJbRJtzC+EBQrjJRnLPq78mTPalcwFg2/eHfL0ccHltq39oTAggz+X5PrEmgyLn3cwFeM+EN9POiM+f+DU/tzm/wDZFLUhZjJXuH9spt0ncobc2jvK/MUwaXdLZ9KSWgRtIOeor5U2M6yUvLPi9fPIvEqfJ0L0HHTDVhFLQgWJni1upZKhyURTh69cdGHGNXHyh+ObtAi/aX1+IdMT6u8DEDMND9jwNXUygCaLNqg1LyDsg2AeeMJXw2Mnpl//uAn1cwvPdizrVqrVE0l9Rby07JrwUkZQ3ZCYVzIKwuHamCO2pd0m0rS1B21GrtLnovysBOPMkkgQMnk8Zaph5t7BU9705st7kL/JeYVbwTy/HApjHO6PElGBsP4NE/F0aXHarnlPGirQHEQI1B6TTOkEfJnRoMS1fU5sf9wTYfWsoq2ilnjekWKnlE8rFJr9s0or3gkvtwHeyhNzSq6EOruKwuB5+rDsceVBb1cmIMdkADKGENbOQshjBbfPFJa8WArrSsGtq5oOZJiLEBkHoYrPB0NmJB+GS1olP4Xuviod+RAU49tCAbUlHxQQSPIkeO+6jsiHsOKV8/+rmZmVrsA1di2b3R1ltgqdugok5U+Lqqqa75Gyj6cfWY6Mrfg24UkXgRjVph6m3xyV4oetXDTpapAPjZdql3wIayNOhdFmaZCzm4MI0pitpBb9Qpe0QIGD+jF5wf3N0ejfhyvztsxYK3cFNAWhZmbRzsm5RcfXzi4e1+CvPkswvhNtt4O/DULGO9yBQxg5iIJJBIKnOjUwkuqq+Niy+a7Pj0+6Zgb1xJFZ1hxECJ6v/+tplxTmJRYNvMItntJrELizc0rLLmm9thD5S43rkU+Xnw41dhXMKPAXLgi+j5D8MITydvq25slCv6mhOZlSH+D66bHPy8/uDPkQYA7WQ4VVNLYCCgshbDev4VW4nX8UsAriDGQ6smFOyaiah4pOqJ1VsJt+rnGr6ObITEAEIpTgoKVX2x5BIQ9IhzJSq8wUAEFCwTG+9x8Q6MntDVKDhNyJZG4bkJM2n1Uuuqjdmqo5fKZmICpqGx9uhiBxZD/UZh0Oid9sMBKfI0x1609pAnRqxuU7MyOIVNRR+qaqvOpTVr52/peN7p1E435dT/I22Qfxa9lSS/3L0CED+IGovGAKNc8zKF2wrw0zX7KHR7WtPToJaiitm1OyZ2pe8ZT6HmyeZYmHQRwLoraYFXHkNC54UcB73CgjUx0umIXw5FK2TMHkkcJ0aWJp3oTlH3xj5Z7hKX62q9RSWgq2CeSnMeJJizl7QvYMoDAFHGX0tNjo5bMb70oPGrjoMH6L5nxWY3sW+WVG4sq3UE9fgcyC+0i14VeyIanvFJ43Kl5aMaujveGbI1unXJDIGgorvOSoODpckA9hCUQCNRtBkZ2G8M23bTFfSvlwojq6AIR0K82pa9qwsH0C+jFAqJF4vlbeHCiPEatfuTjjZL+dRy5wYDJtRwTRFuRPMBy806h++aJvlWGVbQstCgiZgkq22Alzs0Z5ObUkUCSkRbBjSVcR5H6W4Fq/yx6eknnAaDsQzHonGA7QClCriHZ5zFYDH0g7cG3boX+lAr1tm8qGPtHoNdzI90KXLsPMLu6T2KH4HhSWZ2DMXJ4VkUdHbAEVzyUNWqaeLMpi4as94/ttOgxaAwWQBtVSVqK1sbrcML7rqE/cnHHL78G7j4bZN588ItMLyojwDcyogZYUDhGJ51NjtDMHt2RI7fWgBb+0MnOTrl5NDeqIzy0g0ywo039LEB2NTfJ8tVRpfVpWXfm50ZO6vkwsj6yuR0C+ozBTHBguOu5xbZpGBFBcU7xT/EdsOSAeEYdGHHG2kGxWIr9hkTeneNimIaDGtoClRunSKv/Jk6oW/7FdSV3zww+SaprwtBWIxWVXI4/29f1HY7S1AlSbEOqXP/sEz4GTrbzBU/v2PvSmAYWDpu1SPHjaQflDbzi+YMi0cfnDbjq5YOjUCwqG3nRbn692fATZcVy6wh6gaT5W14HICcrWBgGy7GsUoKogrZsjKOFmVy+yKu2aONXK2Quk2Z+IqgUCVuDfR/01rzc6dB21ltzFichTbUuUIBiCJp9SWwTVxhQsOgj0KphUDQkjOqm0iByRAlx0SFjpgNeZHuPKP4v1yDpJK32e5xlqi6mQllmGMJWQgqEwKaPe+bju+06vqqgaxHtghfcpCfBpeVrw7UGYwVxEKLbn4eHQ+NjyOR1NtM0EGlUOj8sDmRLkFNOlyq4pzin+KR2a0gPKLDfqiAM8zh9otxBSoyAdQSZLd6Qr4AB1eePfN6peueBhtqTj1dESwrcQ0J7rckgbmC63CRjBW+xmuR6aImSXwjezO1z3dqNjr9Pt/EE37g9iOb/A6TlNSvGcUOY9LfnbSrJXOLcfFdKaJbl8QEjnRi7kWZCux6A275c5bn4eSJFcjqrhpca0bg6oTCZ6QVuk3YRACLMX52ka1HGO/7/+bsmUtG2EnQHXBqLOBHOYKNNnBlVqxjVSdNocoQekRe0OGw7qis4qLb8FJvUzOF2JnEimddCzBOUCtSWW0yBAOu8Mev5u2WrDTQX8YDGHw0Jk23Bu1iaSkCGcXRPvwmaImQD9V9NYOWw8ULtV2FDei1gkPUAwRnsvGN9bZDRtNqi+bXEo9Q28SKQLHNVuyIZDC4bc9OvQqV142RatAFeMLBi6rAd5D+mbcTLpBkGzbL9eZ/72TQAaf1TQa8DdQspHQDI3gWDOgTLdHZkujlorjkILEU6FEJVO0OZGDeZhG9tmRj4EGg8EE+A/EAahSzNQokl+fHi2HiMXoLIX2zZ217d6ToM6uN7g6RcEamIJmz86AN4NFvzpayAowMdKeqN23BpRJJkCZRoeEA6NVTV8g+a/BfmYpomAiBoQiRY1cMPHQ5A0nYqN9mCEyQryH/4XjHcoJjqLMGCZC2HQJcr1NO07xwqlhnDJBzU/ELJfo3A8kLZwkJkj7b6I0MNDl3aRrRwQd3ttGU59+GPjoPlQgp8AfQZNPQJxtgCkczKXshgEjiiigaZUoVL8NR3/W0Ci0SBK2n8pdGkOsXv/w6a3KFCFa7/bEjX2Pm2/NaDeBnDQS6HDBkFIdy1q1goyaajXqcm0aR26oDwZE+UMurOTwCOcKzIHNhx184p/aafYXMdi+yAMWyD9t0JWrKbYCIgTCoaWSw1u7gQSc/O3wycOoNzsKVYPvvkIhbZA2uQZvyIxp+gumqjaePeGAQSZRx9PYVSGb1B7YROCeilMG/oNmfJpRgKiZJNcJKuWnF1Xsfii7ypfnPht82PFK+dXInR3ImArG82xlqBaHBhHWz8HDh2CPjE9LIfWjPrfROGwG3YVkt/Cpb0DqRoin7bfitQIzNpm0zGkHTSYB0cbM2fzANL4vwjcR+nDp/vVeP4O4UkAT3FahGr3MG+sR1D4zHKpYmnXUuosIqOq/hMVan/PV39N+fpDX7Na8pq2So5GOKO5YFTQKfYhgOJcQ3l3AqTMOR7gRrU7IzwTaJZ7/dy+5wkjnnNsPoxMEBTCHCjffBTET2hZD2ogxwuGJCy2a/hYh/CNtS+82pWGCOCzVnGtVuBtOxAhWZJHbUf+Dl//XM3s4mNpmZLwsU6jEuFGmLZtqq4tbrrUCE9kE4Eaax73lCYppd6HYvtjXJgj2yGgjrFi0QUfoiZJv5c0MpmU1rbainaoguqka4xgbUZHN8F39QYlfFo0lv0f9d2dBkwOpa0zoAa3C3aebQPUBCAaZHCfaVWntV+ptfepUf4bWvkvai/5rFGpp2DSfp6O5H9uVOn675DObTsIAlXM8xRnLSbLWpbYBnGRfqQ7Y29TZRec/giI0ZXfZJVWXBKX3v4w3U+CqrommdIz6pPmqYSrX0LhrwvexoxkluqQgBTTQTuKJVD+mOwTOHYB9fOK9kkq6z4UxptxFNIqjWQtURe5YfJX+P2GUgxpb5htiQIUmnPN4vaXviDUP9qXhpOcGXWEQ2N/8D3vN9ZcbD+a5EokR6Tm2GIP2+Jzk6rk2sTcwk6KgUZEEzaog/UJFCNxhxEd73kWrKTSmKK+MjVJT3+USpmXG1JmnueZ643SE2pcfVB8bNkNYnRF1Y/O1aDVG1Grt6rSGhHUdNycxwZObjdCI6mIi6JYlm4cEH08tzbiuB28A2+pdlI904Z5YyJrVVkfmCljG1VPW2iwi/Lce5Cw4zTTI4xmI8EzI5U0I1V99siYnzeiUspRhuknGttNNjMsmeJrzb9t7NFqnnZQDNKSwvB144GCqTbaHBFk5TZA7Wj0U+HJRgEfVVWXVVr+eGxs+RXx0vJTsmqKRngOK8WrvqRshrzmKCVzwtszwhJiIYWPuslRUXR6t4tgL3parN2IhyOOGEVuRDxNCBYz4+JortkKBOc5GuxH5MQNH5tc4f21cW2g9Fg5M68f89gdluAH05QMFPQkN/4DivGjYhHRIxicGCJQVoxHLYtfpIxcUDOn+DiUqbYFLQ1ybBnRnPUK+E1r5XkNHTZqG66CdbbD+nIq/pzQIBpGxscsL80aV3YxTd4tnlC5rknlRxNQtiWhgtizyHGhSzPgguBih3yrR5AAmRBJpRBNZi0ldFpo3iXmDqBN+kmRQe5jH5S/2/Go6h+LHKH2gszuna7QBWmqzMQt12adtXLheQuqFl744spXJv2j8sVJH698cVL5qjd/W/vdklOS7FerPYS3WZbavGBp9gKURpvlOUApJLm3yR54Y6AaRO2aPM34gbg3uL4OeM5ob61nrA9Dl00Cfsa73rQPytbgZa8iTag3Lo5C1eFEXsXN8oA4cGgmtjKLWy7Qlg60dU99rZkFhfI3KJCtaO2foBA3A5FExOa9hS3O1safpnzzHY3daWwe4eemtP1o/ezCo/W9A3LM4oEWHTCl+tTNKj4tbkeeikh2VKCkGhuPbtVCrBWGnRL2LrUA3QeJwOMRsY8t+P0Nc4uurZmd3aGaq5O8J+qW/tTADS8S2bm83RHU5i5mKy1+GdRHhhrVxfPRsWVf5I1aQ5s/tg0Y8KMJaOkL56Ug+O5ubFBNQyCoamA9/669cTfLampoUbAM3a8IN2fBAtZdAmeHBM+2BojSSPFReLZJoY3VK12ckJqBavi30Prxd989o+NuV9POZOCfGXXGfMw49VK2DGLQk8fYLnHJDqTzhOXsiEzYhoyJqFAhfx4R1ibfpmkKjQLW7F1SGzbsIRSQDGPP1sNLuVVK6TW0CSG+8xizol/GkedVT/TOqZtbdKLFxMKII4/DA9F0hNAEuobCPQbF8FcwV89xlSkjpQVO4VLy4VCRjyay6j5qKF8aHDADPxCS321LuSdFN/6nJS9mCt+fw428Fs9mp5tzRqBQNI7mFj0taV1siR6LGmb1OThY7ygDbE8VwsTrSb+5MN8wp1e7jdCmJ6xC0Wiy+RoU65ny8FJG/GgCIli2Q6OcX0aENTq0AqJ018LXc1rMQm+BT6bQJNfM7RzGdGkbn977X18Cwi1syz9w9YPR9xvQq4ZcoVkX26IyWHnU2Mz4P6tY/SYvdJsatL8b+PHL1sRCVT6ItocRIqg8UNyHpGusBgnA7BDPli06Z1XotEnwzQNbRRvmFR0M6TOYGgyoVkdB77Cr2pI2zDQUPypVhuXVap1WOSTnF+0cTzp/l1zcD+VTQqZPoJw6QKBgOL8ON2/NtT4t5ZrXaWQzqTSoIRuks6Ul2QA6QB4l8FsEk1hdU+dpdT2L8Nt9bl0Lt/0DkuwAgZrBt4CsdmfSeWKn3L6TdYatd6D+DqK/wWcYLnndqnbzfw1jMXi9I303vkpx6ZeumVn8S7hl5JmNQkAVL5xXBeZ9nObyBK9uDugxZMSeyIgjQ5e0EEx+kf55fI0Qu9AAvtClQ/CYHIMCjpqqVQ5AZofy+IElWWXo0iVoYX5Ul2Zz4Ct9VrBLJ7Lo/wCMeRnp3Cr7EwFZIBe2Mxs4ORtlakh4YT1IlyvqgFAt1hzamKAZ8PXz+47Ij3ozmZaPoUCfSu0vYWgPYO/u1abWpA38GuaX/LpuXsnlgoubUKvnkskEYugRYbpFL5UZyWRiTsmpSolHYrY8EXrfat4G0xGosDoWj0ORXYuSMsTz9aVJX50LZfM2yCJJ88dIFdGB6NKeYqsaUuZBwfUoFPG3uGtuikTk4V15J2U6IkjL4r0ikl+WYNY8b17fFsujmMnMEdIcTITVGFdit4SK3Vs/u/js5CPFO6YjFcfzc5DqOyjEL8weCDXr+pjNH03MK7qzYUHxgXhvq8K9kQgogPZeQqD+k66xNLAgGT+kYOjUjPvCe9J8BUH6KW+cetsMwcfEUFVcxlqNK0kHmtaA2uN0JpBtWiEIG+f/TUX0BnT3IgMwUbTzzpO7MBy9bVwEACkjRvYuKv+y4yVipwSp1oXs9dNDCPka0rghCGkzUOM7CuQBhVb2QPzoS2nZHGR+AWU6pTfJ+j+0O2pSVT+Ct9yfFREjbJv1bopIConhpqDui4qdqGDQBnxUSGrnlDzYR6lXjeZPWJxPiTicCk4AEACNhTkqPGUNDxZvmTy25AF8460wVXYiE4fqy66AsnsQa5xlCyEmgRRupYiBujmXc3VEnctOSKTY8QnXnKCV+Q0o+xjN/Blg7fGQSffgdXtDNflQS0G3d1dASpCWCkHYD/EYW5CYVXJd0zikmm1LcvCOfYggCQgnx30jUKymKY+/2DCv+JXEvJK/ph7eYpfVC3o1mrK2OMSxmNUUBfQX37N11LF+B7J8NDG3ZDrN12u82oguBjkzaL6XMf6itj0iADKikM6WoJKM25+sWhn/GiF+q53G7CP6+N7dfYZev33a9iTaY2rojQcawe8A+Q6gQt4SSDpQOSLljUxrARG0YKu1n6KSE7o0gfwz26wq7HFBIS0d2wwDaT+tYQ/BrWVbjbZU2vadxl4xvpdxstsd89Fjv6l5vQ7N3Qmv3qbLOfsnhJ2rvsJXtZ38S0TLzRZIvd8j4nsGObI5UCGA1t8WPJZh2syG4ZsHWBSZ/WRtxEsgnaNROHNoHhLV+k3RSH9RUfWEJp6He5+TXL6HxH8lYvEJti32xd8C2k+L8g2ZPEG3OT3L+ZCG+QW/bpjbr9TY7CXb4SfiM+LttfWkAxFPpHGd6RRUz9s4zjVCT8B5tsXEzba0ntTGuloYPUQKvbvgai/NzSmIw3sFs56NRkQp1OUbIJ1dha2PhKp7FmSyhvyk8HYW9E0UdijDPtLhFyds8URiTr/DohHzJ6jWoL2LBg46oZ/4bSNutnQsMRDx9yfl63eifvzthrnFT3LNbmiuxMjvYHNIEDOIqABK75yE4C/WzyxYJ0Q26r5gtP2NLeyFSNniNgRAaanUV1rLQ6sWn5d2blfh4KljjGXdi3yc1ZZAADKhtFrGBX8Yn/eNUWaVgIcwT4tR9HfA5dEIeHa6Z8kcgIn3lVb6hPaWBekz/Ma9pJHzoZa2a9t9ThlGe1rrRdKy3sE5qjyFPMJyYbD3QXheqFo06cHwZtZr4M272o7+AIWsLWGSk1YfQIP/1VMWFIBPA+bylOZxJnWhYKIYtfCv8cpfQHn3wv2ti3fgh9bmmqqF518RurRAxgXJGt9dZ7Q/YcUrf3w8dP1RyB8yjaaZ/C5TuqV3D9LkbysWTfxT6LJRQN3fUrK/QVFE0w8QWY+gCYaiIwwe1TsgHhpZDMLSy5DibxrOV6CQHO5IsZ0f7KFCS6VyGyTidMX0IZD/RBKup2FpmX8yaRakeGou9RTRdZg4V0NlXB4YAnipQACb6kJ6M4WTwgyyqUeFeiYtsRFcow0ZBxQNl0KebLQZFouKPNodo0nBdBbUJgWzC09SExQECv7RxtBSOB8hCXdHNtwr6vCsxjl3jc9QUCkOKS6IdNoDTRNBZfADU2xU1onL/0XPbjSsfuWiT1BAXwhirjUQem7Z23HurZOwrVFZUfMYCsXCxk9KA/gBud+PC2ciouoWpMxMY8kHmW1fL+zIaYiFtORDoF4Z5J0nOto4TxrzAyKxLH0YyBzktmVHDkMYLofSuoLL6GXCds4WIjIGaXUFDT4Mb2aO432DpHkvSJ3WoPiQ1h7ITQ9ZtnrYsvnD+LoFEIBzBbdvQwVwmbCswUjwPNwYZsHNFwjgs+mSPUC6NEGcIK0bIJE2avc7CqLl2GL3SNTqkHwIVEDpPirUpBxQ+NYkXP2E5+k/WIaPiMpeJ8bHlJ3Djb7dU1oTH0jOs/DBXSIfSsBQRfmJlH7WTZnfqoQZnTW64s4m8gkgqH0SBIBwUdhoYm2wewaOlg3bvJ4Za93MeVrnJ7u04oUI56eAsEYlkvo2EEc1tSG1EfPtgEwyBJZ6xgS1OyE+voROPZ/iAKbfKKG9UpDn5TjeR2AUERZFQ3N12R6o/S0e4VtwS29L5xuVgAia6VsRkvSmB2VEIf6QP3By+kFWn0xxjXT+jPgvQzKHji1BfjTNo+LBjg0UA37oliEGgm5v855ly+tDl4yofPki1Hb6y8Z2q/QIplSoVLPDg5tHZSqbfb1mXZzShE3UUg80Zr+2uSBQWELYUFsgVQsHz+KBVCNh5QbvafymTqTszwzI76Ug+brO5nZ8J/4x36XsxAYvv5EOKIi+6+rl2gXBdyIodAtiV6Ogv5NKmT8oXwyM+smTssaV3eGULn+Lj/ok6HrmSfMYCtzHRCJURjtT2Oj91C5DxAYyQJn1X+TKHB+T0XE5E8pn9zitos0ka9yKCpB77QYdHqMkpbRsuz41rRMUG1u2KPZ52UTB3MFQQXdpZaphYgXh6Ezq0LcFcUffydjzTds/55SuqIyWrngqOrrsL7raO9L47NCUp27A/ZVE4J0BEVbSU8sMV8G2S+sKy8bCSr/2Q4T6KVqGtQ2o1udiB27l/iZ0aYOVL57zHorf2SDXlY1+tPNlHRZOPBuYXmopd/lJ1FsXXmgXsKoeBDmszESCXYHm/hPw6x+ZhigE30DETCZS8DvNN6Gwpmvc35zgRap/gDh4mfizMwi6tZn+pvqFi3/0khFtwM1H8L0uEoFMQS0uQRpUVVH3Np3TvCQyg6iQNbbDmNd10juaSCdn/LIPaZfP0Kd1iJ1S+S2S4SlSIp0hNirw1Hbia1YN5fQMrJrfVH5ScSxtE8RHfZ1xaVdhRAVCRINPOwLEicw4LoeIODJm5XuxMWV/QNb5FcJ9d8rTy4kQgx1jw/syge6DEiyDqYQKtC2yz1xZHjuxbFFWafkfUclORGBq6Rk6aE/5pjimOAjakMJ4lzEaYiA+cSOxoOeTcnbgYWvA1MC/nctMLbBkis+NuJcpapVL85mNqfe74HcGrHj5gsdR+5/MlPt+UPCCwtdxiqwHtboE5KWY7y1ylR5RueT8Tg8+XLl44msgBUQ8fULX3tsaqxb+qczz1KXa95bSvK9Of0dAOjQp1SGltFor/xuckOwLbwjBVfoEBIyfQkSYtMyFL6OF6jI+21WsfmEKjSa9D+FclbbyaQ0QrlbiY8QvMdFGhR8VixO+uT2Z1P9I+eoLX+laKBzf9xXNTVoKE2hxwlPPgHhqKTmQxBERLBHbPpTn/R1K5uv2anu6RgUNpLPK9dQ8VEDj3iosPy67tOqFbaZknu/YhARPrUGEqPZzCe4wxreF1eEgVnybhmL5PF5adgbz/SMRrptSnllK5hWpuUyg+kEY9lj2+LK2WzC1ArgigiBFaOyS1uZrxPFMiuOUqz/wPPM9jh/w+5Okq5ckar3HYa7d0+u47wL1JqAOvqfBYI3rkTQdgqlUYpXydKcW4W4Nq95/Gx/wHKqeVv7iQIrjWodLO65cdNGzJslHaM+/nHne11RNhd3o648w96w/UGgD1WJ8pbx3YRKcrX1//NoO2n3SIeZVX6mV92cwO8wKei/KatM7m47wvfTOwHLSJsWyy9oUqDVLLnzdZ/pE5aeeJDZp8R0tviFUOvQu7deBtF6HiQeTlI1OSW8EitDf8E2raIH64DuD++yMC3gNGJBTjfdVUoCap0HwHCxEpEOnV9/rDFbm/ZOmZVwAk/Q7+h5KayorbUF5wNBg0Kcbzzcuco8vW5Utyy51U+w4qdVIrfUo2EAjQY4jwXsjfW1GxXrpMSCT94LGZ8P2QvE5pPHp9Kie3Wd78JTkxtycru0HXxoUaOSXGhS+u1Aox0SEPDV7dOWzgwYxGuDWKfAGaw1yOuRwZiDH0Z+Ex/wulc/sCVUfxMaUXwAuPiFB7Ti+/oaqoNaESmoRpF3GXPa30KkNkHeCTERz1vD76FhMOC48RiV0C1TXBM9lI7nmI6XhIxFdI+HfyAjXI2M1fUdnlS5/JPAE4PmDbtmD22obZMr1WUUbwT2vrF9tj/c6NVUgDQqH3bCN4dYeLfwleBrZ3/+i4pWLPgldOoDhRYNu3NIXclfE077wbCi+vAD5mxbrDaaSwx1hpMWdzA+Ilpe00e8KL/px1ZKzO5692x72Ot0uzB2wJ955GNjvN0gYGpYe08xYMMIRSawW11J4Ly1J8aZk/rvlCy/M2KbRa+hduZap+zWS+DdQJgcLbqIopBae91Fg/XBi4hItxAcgnq+SSn5ft+RCGiEcxOFee91l/1BQtyOy8/5I9MMRAT0tw88oWzzxc7qeDn0Ovnl7YeudgwaAJiB9fa6Wr87d4t0fswB8WkyeLPq8HunPeWwbpEkJ5/pC2l0laO9qApGTVt96LPsXaxaesUGV3MZAcn7fESCgebEIl4mkejgad08Tx67fHZRg7mLxZG7RiZqJi7nhr0Qd/xLXk49AQRzkhrRCnK58VoesPtfz/ftzevd4P9NGfB2h6t7eOfGsCG1uuGWmRu5gvWdPvxm1yg8Olk3dACBD8eTsLVFGvdEoo+dDKxQQGdO3ELv4yv+dLZ1/KaWOitnJO3jzhnKgfm7hjdKIN7RtrYSd+SzMrZykZ77z1sg9e/7h+zXhbR2CXve/BA5SsJg9wMqPRGQiJxkMDa+rjULaZiE7fOuTCRjcubGx82QnP585SvbItaV23CT3LRFdUxVTHnthNQhwSobskg7gzMNucfIYi0D3R1y2OrV6bY3HvHo/3c6q6TFZsIGvis4seftzoXDIDYcYLp+FqouDcUJXAFUQCOiZFQsnHR26/CxoeKRoK+6JN6Bc+nrKwF5lR1IDLl0z8/vFfGZ+7Rl+LcK6J1KMuowvj8nyNxOqeH/Uf49aFs+nQgvV44J8LoiNLr8t8PhHgGbRJ+r4O/B7p4wEBPMJ6uWV+JiytqPLNwDJef3+iNr7WqghSW01CVc/EpPeKQ2+HI/v/AsSjCryKbHa6Iv8jK+r6+eUHIO4uhPVyElQeidEIuKMxl4680SspmxUV9ag/l8joG7874AXDJ16BZfOlDZrIYGAtFInNx8z9VOjdl7hrsLISyEFRgrBLequRiF67CtRNra/KeqvFL9ISj5Wa/Mp1O+dyyuXz9i6sHhvbfjJnqemS1scI7i4BsqBu77R3Og/x0srpoTebzD0c/0jyer6f1hS7NMeAfkgoOhGICD9UGFBypF3S8F/Q430KU8vlTBTI+PL/gMhxL35RQcpJv+A+uNIKKPXmeT3G6PORDx8Lzm/B168gPjLIb+MMnUg6vvByNM6ux51YMd1oxsbG70PnnoImOZ3Qe9eC6DeVKpGa/6v0OEnR+2c4mEwH+ZGbTHWAvmQG43YpbaMAX7RYMPEfpyLo2GmTIsa68iGuuSckoLiib4Rj0GZjMfRr8FP0TibR/EM9fAIIeQ59bNLfr8hKw82B39rqScNb3/DRLxTmw0zvZqj+sGS3ilbToWKAZlSHGhagP7SgHwmM2pTNs6YiteqOD8FyXgK2CKCj1sA4t0O3zydczMRf3MoDugQFs+O2OJcZvEZybklLVbDzIRuBdSNLqHPwddvLxznHM10D2RQT1DdL3iZMOYTw8z3qDS3N8YMlkIMg9Lp28L0AqixXmn/SeauHV+1ZMqPXgGxq6ifWXIMgnCXY/OigHRCdwI1k/m++RfCeBpjLouMqvisbna/XYTQ01FS9oVCyEIt/53vq31zJlSuWPNQ4TaRiJzvCL4PlSQ8W2O0uTz6efnfu7IBYGsk5vadC2U1JpMCIrJQht0RH7P8D6FTl6HvK8pPZonboWJG0GhrmKBKGHaBZ/yFnInrQES+MGqeL/ninFEVK4Nmuyd656SSzsmCmxpfsXqQ9Cw8GyHyaQK1IQU7sbr6fa7ViNi4FcF4n0zoJqBudAmFQ6dNZdKeFFR5QfHFEVSBKHDB+LhgaEejsm5FPpQ7UUCVMXp01aILHg1dfzI0zC4ayKV4xJK8T9M0guagwoMvQQjVZJhT1yTmlvweSuNv+K6vcI2mrJykFXsjbonTE0ZNgQL4EB/zvs3kPJhFuxBh+Fq7iI6/xWXsxvbG+7SH+rlF99lSnpqOgKjAwpk2dPtDbMzyuxpdu4bk7D7b+9y6I2JLmHBkzkHfGHZTrHT5RbUzi8bHonKmr/RypXkKiSm50IvxnU8LYd6P8srva01RnqXFc1A7e2eaA9e4MaJ5R0nv6OxRLbeYbo5uE6wbXQIKpGgkHJTgYABlmAEbp7aTOUMtzG3JB6ChA4brZ1OSLQ6dfjIE3eiC35yJfAj0KbagsYDitIbZxQfCxKKevEeMYx2Oz6nEUcK4XphU6nZu2G+1NrK8R+WX+KwTU775mLq0YY05UshLkyp5W/38vL6h110CZx3sPgGy58YsD886DXyfqJ1bMkQL5+GoI4fQOnf4Bg+Vwq3RlBXMJzSCvwBSeRk/v0NISjUzC21LQPXwB7Qv7m9I9S2WSlwANbg3TavIBJpLJy2+N/eta807mRc96yagbnQJyLO0qyd+dVE8c5hevvc98ux17a1GsKlgC3sSCtIvMpk1TSByitlia9g5l3jGvjOrdPkp8ZizGppufzI3UBDP45wPojaRrJzIk1tWF9+BIry11gEJvROMm0UxBtGNZ35kQWJmQZcbisETmReqC6PdN10bwFn1BMtJzCu+2OZsZsTme9B0EqialK/MNBZn0xoi7ulmQa/cHuPKV4J0bsR3bi+YOgaslYPvegU1z2gu2JVS+ntY0pweatz2gXdYUoxMfF5yQujSBt0E1I0uAeWrhmrgxsGZOIIS0Q4Z0aBHKpXGrUSh/cPqhRf8LI3PqO1px4hG7mwFalOh9h/6q5l2aUEt1PBH2MKbQNcTVandYIoMpRHO+M9R3Do+a3z5k6zhe9o7fa3i7A5EzO7C4qUpz7wQvAJ+RSNif2bZc2ndHPN4brC0aWdgcf5ZmmC2RKO52yFI9dTPK9gvq6H4SSnEVSCE4oB8lKmFufineGnZJaKOxWFiXtTgR2+mYQDZY8tf8rV52LatS5nku1nC/DFWWvGCyRXfgFpvhB+9iMi11olA9UnESposEJi0xvg4UGmlRzcBdaNLUMx7VBv1sDHel8hbZcboVFDagqofFlirw2hVr7X/qvbUCStfnfRs6M1PDstif4dpUdZENFRogjlLNBeMGc/zzFfK1zeh1JwOVbCWuqTx3yX1M/uOEFz38DWLNST1q7Atjs4e8/175CcfRUvpRK/Hl64FN92rXD2ey8QZnlLBTHQoJVoHJx/K6U+JZHxxw9ziUnPXth2vQ81E++sjcZMCR7arIqkXa9W8wl1BfjdzY7/k2GIQVItNM19gHn0BE+5EIeQjZs4WxZGlZV9C2Z6DuuLo+jp2Iy1fqxw9xfNVFW7/3B5Z/t7KmXk9TLW+3bYYre1Nb3iRC32Up/QCz9fLcJ9qik8aS9RETNroV+PjyzPueJKGt7rRjQ7B+xw6rYgneSGXZm9k3i1QyHIN1z1RL2ehgrW54S6k/Aou1JK4m/90sMPHz4y6uSVXomA0Lk3PWCVk3Leox7+DIngLqubpnmN/+Aph54m5JReAfP5q20x6vqmEdDrVh4SLRNjn4riyddNXvpjOIv36FF8HlXAiCvSzUFkD8fycrNKyy5Jzio/TTPwlGmE7kVlHdKa08XG8bASfJwQK5qjytCtz1szfcucIUx+TUmkNKvxam9Xwba/Y2Mo2K0nqe3vn1Mej+0C1DMe9E2zJi6k9JpgYq3TC0+ZpmIuTG7hak8ut5yitEBkLwbdvo3YZDHYu5ca/I1pbeWkyp+REEM2xzKjzjRDnWFKeT8TsKvOF73kjcsav+JCWP6kbULCz5PJwYwQtlt8XJFcMQioAsVca6Y3JGrXy3TB4bdBNQN3YeJg8WfR/K8+uVa7Vu+dW3icPj2q/MfUnBs1bSvnyMJI8ruQVrpf6rvfSohV8SuOSG02g7uZEwrndscR4Ukuur//ra3ViTumK/4a3kGnDU/NLLsPlKxQTV8THLPubO6/4AK5NjmWctzxH7eAqloS+GisMO8uyRDaIg9lQCEmXep3M+4abxcLXz0e96D/5Kd+tI+iaB7faKRL1P8lEQDBpVkRVzS58XF3QVkRjj2q94u0hPI7DI9RWtV80wvt4Ht5ONhipHp99xIT5a4OXerrPiatraMpHVlZ0eizOT/GSuK6DkeArJW3FY1jMhxrMsv2rYFIW+8IeCVUzWTDhIC5gTvEz4mOXzwwC1AwfLWDO1iw/j3G7WPomX2q91hlXSRtWZEQ3AXWjG63QMKtoK9T4D0VscTAt0GXDnHA9829hq1MiIys/pnugcM5lQtwAU+vOWE3xhbTvWPAwQAu3My5oasMsw33cYxUKpidCIR1jWzxKI/yoERfqiiTRaqjFr8Fn/wZZvBC3vX83eM4BMBkfyURAUFFJS5mzteTfasGGM2X2hXt/wUVxxIEmxXM0RYTCrpT+gXNxe0r4860UqxcR246lvLViQmV94oHCrU1UPgIW6A2OmqI5zCvNjsFLtoNpvdwo7wBuO8dZnN8AIo43dXppZabHUvbFzUlzQ9FNQJsJaKLpMqeml4xH1abeoqYbmbH8ruJ4jxx2R9wWE8h0oTJHhYTajlKe/o80YhQTCuVfPAdC+a9b1zAh74z1EzXrHi7ZE7X/cyCAFSAVWlU6jsI8pdY3j+RwMYBb7Fx4OtiSosSxaVwCCjQOIguYauAAU4e32iCNWOhlWoBkNEiHVmiEZUQGHgtIjcgH4azDn6+VMo9nWbV/Z5GInUpErsMth8CdDMJVvnLP7zG+6o3EnOJhmos5SrP5OaXLz/lhWr9o3hZ6gCVSSaWihwtj/gqza93qj6QI6R1Kq0lZpRU3NbpuOLoJaDNB0dCbdtLMTEU6V61cOPFkJA2S+adD0WHT85XnH4ysXL1ibdYStoGrIPyvo3Zu3/Nsbm6motE6AYiEPKXfZ8Y7j3MnwhX/Ljpu+ZfhZbZ2dm4vm8cXRG3xq/qUPtEo/jrumogiu9UPXvKsLbNEEVeRaKpBeVA4h4MxDoT62Ru/t8ABUDtRoHCCQk5o+ksICmtYYkkJ0eqCjaRjWMo1sPjYf+D8X0eY5yy/4VU+rnqNnt8vljR6Fm4ZYDH/WmHsCtewCTDHDorZ/DAxYvmXyTklF0A3XQM19ses0spbK2/Lz87Js883nF0J8rGbh4FAJIQwrtGKDe7MekHtIfycTYTJk63Cf+acgJfk0Qi00LUlDLXLm5R21PNVz/3xxy2f8T+MwuFTIaOtp6GZKyoWTvoFnH5aAho6dSCq1JeQJf6bctmw6iUTM64z9P8rEvPz+xttL4GiKCETJh2Cmeie+pIbcy51TYfOARpml1yJQnspFM/bQoieWotbvrV7PLSzqZGQJSJhW/fjuYOR358XzCxI1Te8Hc/N2sb3zC6GC9oeaAe478EE6wttY6MOEkIGXBPkBlJKIAOoJE5tSHUovV8gmB/i+udC808iue57piYqUsIcC4b4IjaubGFidslQJtlDvubjoXBeIa+ojSuZiLwOin2K9s7Xz7FIorr4Lnj6pYmIO+2Uvs4S4hQUTStTPARk7Oln8PxvSImFzl0G+HMT4s3sCDPiUhy3Q47eBsn69zYHZ7cj009lbuMOmv9XwRVMdxjXiKdNs7wGbWV02DkRYvzQpQWMQH3KhYNMGclVyU1bMW2mUL51vtUO+VCkkNqI2nJ7SI859XOKzzULWLCSYu1DhYMti59N7T4+S/wGJHO3FEok13xiaJ3mlGX9CuQzCOrhYcGNw7iYGc3OPtkZVf5udGX2fCPMwyrKTgfdDFJc7QsCGSQYP9LTbCxeWopXjAGhHQ+VMzyl/QM51we4CX6iYOovRutvDPf38xLW9kzVw/zS5yhhLqVwcR40KovsHu669beCNY+MWY7ctn1wfgRLxWvYH6RhL1opPs+yrN+ChANNlglEhrYtDknNK/5RS6psWgICEM4IrbCIv/9C4s1BwOe3OGB74u9jWslOrdfcja4j98DrehW8kXtTgb/dxf32W5B2e90GJf6rfHOEUt5Z3yfyfvJJoj83Eg/l9xeCH04NxOlAzhK1vu+zCtc3xrFEL9w/rd4tmVH/aB5tKBDxjV6jjdk1YrJ/EU8690Id3L33GcyjMTma6cONYL2haZ6D3D9HcvMKCGu/jxbs7LgFicEwxd52XD0iPrbsB2mc3UFwB62q0UtyxpTNq1+bfE4rlQXNUZYztmwRzLpKVFTX21H9MEL1EZe0maEc5rq8P61njdL2L6iknVbP2norrvnnqHMSiVrnVPPAVtEFC5ikXV+5FL+UlggUnFnMog057FB85WOOxYdaYD7XZyu1NlU0picdiKRhnmVDNQeDNTcUm7amG3ZDVgGT7+E1Wwqtx1f8DBMQ/1dQNOTmfYzQTyOzLK9cOHFvOIGzNw76DJ72S+k47xrl3x9z15z13ZIpP/uYnM0NybnFF2sW9FxxVIgtQG0eIBsyOZ63hPkLzJkx0mITUACDjftc13yE338GPX3qKXGWEEF3+LPMuFdkla4qS8zdYjvoq1egiiykbzU06PdI3v1hAUzNLi2bkphXND0atc5NJPwXYznO2IYabyoU0varypYP3/IClkjMLzkzGpd3pOrV66ouNTreI7c+qd3JCKlnFDsBqvXxqFV+cdPqiIl5+Ydy5jyilL48a1z5dJiGF4H8ruDcvADiWInwHa8NfyWrqGxCalXfbbSvJ6KMnmqDRPEdLOmZ/yAOLuc0K46z66N2+l1fiZySnv4Sfo2AebduiEJXsMkVUADENN7007yrG22AGlIHk0eRUxjbOnTtRnPASolasmWFTKqHFioz2tR5vrqp2lcnO2PK34il7Iu0VuejUH5PSiDiiF2FZPcpIyY53LpPMOsMeLha8kiw/ZRi/ggUX5s2EuSGPYGCezCu38ks+y6UaRCe2CuZgE9GHtBQYw4CB/aAibWWyIeeh2U+IlHnlytttuJxOZBm2cfGLJsUG132JyivdxDQnem+JkQqc1+FeimH4XEY1I311hdlN0EJnYZ31Usm8oxmf2nw3Qsayot+qzz9KEzK38MAj1A3e9JVz3muGZ1duvzZrDFlTyvjjU24+lkKJo1ubh5B9BtqSzt2pum9HeN/gxRGjpT5A2/Lpp0+swfe2Id+I1t0Iuy0hXOabZzbINN9VGAD9/XxPnKBkzvwpp4UDlrjmbaEDq90AobTFs70HXSw/ea329WaFiMnO/Te7AP/kp974O292Iip5EfzfNGEprDTEv0wHhrh1rnhd7b53vD+9G1ELTB5spV32PQeFAbaPpoddRdtMtDxc639R9wFcUnfgr/s9K7E5caFp/VttKQo9SrRUhLUw4RC7Luefgum1chlK7IuKZ5QuYLupfEva122AMrjC5puQEtSQB3kOJY8RQn1uGJ6b9e3b4+OLfvi+6ksJowZZbh4LWtc5dPItR/gPWuML2Znj/quova+oj6Ikm2NMS8Kab4VQp2sudkRJBFMtVg7N387EMw2uP5nkOSbXFjHm7uK123qAP5bbjjfl0WLI6ETE+ctTRnBn5ac79qwrGjPQVOYHx+3/OH4p+WnReLZv8N7vswW9kxLyptBPruRuqHeN1I0UD7f5J5U9kXoFcseU/VBKlE/HnHwW0+Zb3CbbtxmB2Tlq1rB9F+bxkYRyMxbObN/jy+m918XnvbQiUzzI9Bkghm2leDmxIqXL4DN2nn0229qLBnT+wgpT8OHH4DaowifiPTi5TCqX4PbjJXON2+zF25tswB44bAbCgyTtxnqHZDZtyx76Xdp587kD/xbEbfE+ZDfBSv96tObryldcMiNQ4zk53Iub1mx8PxF+UNvOh7xfxYu7YaIy0FQ1nLO/4na5Z4Ktfbl9taj7jPkxh0gA3+P52iI/BbaIItw9iX8mxXzrPvcqNkWdeBz+Li2JtjkySLvjZ4DLKZH4vkhyOz9GTd5yGoJFGcajk8Z+86VL04qb3yAseJDpx2ETHU+vKEFQ3txIYfh57dIcaQHYo+zBFfytspXzg1GqhYNvmFnJcXlyPjfSaGvoU0VA4+aAXGaJZQY7gvY/Zz/khtVgFAmUbi+54a/5Pn+g2tY3Wfp4qFgyK27Me5dZhhfULVw4mP5w6YP59qfhPD/ghvTE+7ViI93UQLuXlGd8+zPMQwAhadnfcS9kwuxH77tfQj3h+Kp8uf5KW2306mZW3S8xcUDIKoeTWNkgnYiEBiZcDB/liGN7oJqeRxp3SNiiero6IpPknP6jnAcdlsypUbHx1UsqZ9XfCyE1x3aNyOQI46A4rrUD5bIYDfTnlt1s4ou5FJcgtCdKrg4GO7nGiP3yxr3fTC9ITGn5EzE4XWau0Oyx6wM5qgRUrNKfuEL9gQCNSlr7PLHzOziPikp9tVGnQsiGxyxuE2KhxRcE4IePld/JTUbQasihs7rYGZv2auB+6PxE4cpgcL6c3xM+Wy61vDgtlsyOzEG+YqGcnj4biG5eCYi1RNidNsNGJvQuhbcbNB7/3tz3Li4UliR5zkXE4QwFTDGn0WEPgMCXskteaqU1rP53jaXFh81eV2N0ASj/WxhRUfC/DisnlVnhc5tYCzRgwnrKFR44/rH8tYpBYJ2ZB8r2uMYZMid+gydej4K8XxEbgGO15A5HwcRfMOEONZIOa+PyMnYGFcw9MYhyDwvSicGP3gUibQI2fVJkE01kuD6BqkfVB7fEremLXRFi5zeUtrTYUtdiYIaBQG/DXJ9BMTyGizbHCGjV3KfzcwbPHXd+jPKZ3kI3y/xnj1RLgY0jmrheSCf3VEw9kSVvbuW/roZ2lrwYiHssULIoyOO32aPrD6HTitGxr9dWzbiQAyDXfAVOPRxEHfQtcst50Lblov72D1OYQMnt+1BkaqIS2c0ntuzYOi0Mzk3TzIuaL2dN+HPowjjZ0jnw7hlP5Tfo/5MSL0WafFTAMpmbVYtOzXG/UHxsRXHgQAeT0c+NPXBMmJQzBHryIdAbSRkjFChlkL0i1jW1ZaQL9lc4LvFtrWPFhY4LPlmymX3onAGmx+iUj0UpOIgDr7jvvcs0rcMeQU8xBs37hPi18gnPZDnbocKgpKCo/SoVyyA0vo7x+baETZVWuvg9C37yJfsUKR7BbUhJSWnBdWeti3rUCG4TYMsm5MPgRaWj0XFdj7Tg0KnFuDjvl+TVVp2Z7y2bLiJ2Ic8I8rnkXvtnL67Gzs5Gxb+/oiEhxH+K1AxvwQlNyGhxUMNc0u2CDxIg5+QgLowsA41vhWruRDJcDEisAbVyW+Znzyhyl07bueF1eOVYMcbo8+EFlorLftK1ZB7UfjkOkCq4jIqeuo3bQeN7SNBs2MbO1YqVU9bL6M0H4uCeZH2/KkGv1es+Wxs1aKJ40RCHwvz5iqEJQqV9pdew29sE9GkfEBwtwg7trXvNTyY4vr4ytofSqsWTRoXjUaPQ376HcKwNxPqcoQ0y/DW2QLmQDyquO8+goCMVMw7Lu71GgsVcWJcrR2jtD/K+MlXpRMdAmJelzE9nvWq8MTRls+PNspMQu0KCuKLUDGNEkodI1w+Vtd7/wxvR3zZFA/gRtBaXbRlnO28wOGK3STs6ATUoKh5U6URyUfQNxSUV4/lSXacdpNTqMtXCuuGfJl9bPjkOiif+9p3Fe5B5jaXaaXvVco9psr6BnE5abzFnOO10Zfg9XFhiSv6Dt9v1/DRnxT8jPIGMbrym/A0LWq8vtsioga3TamWgPKBOSdKYjHrPNy6QHjy0ZSMnKe5/rftUUM04oXzR0G8f41HlpfHJ1S9qT1D7Tc02/3Tunn5eyAh9kahvgEJNNbSBvFqZoCQTqifs0VJ8A6bvQNCu991zbpJsmtnFO7bUF78B0vzyQjnQ1A2f4/a4kCoMxHk9HaALIDsKg8xCzLP2qddL7JP+L581CimzONb9ZTcXId0/S8qlS+hhHdTyj9ToKaL2Xo8XlePrHe5WTwwbbc+8emmw3oTbGvU2mdU5ZbMz02satMNLJWnVr9w3rrtcHsOn7pHxPB/I3gJrfzTql65aN1GZs1ROGzqGDx9NzjGcjXfb+0r569riYe5sA2Xsa+N8v7lcjVqzUsXpt2EL3/41P4woah22K6HJXstfeG8deZc7yE3HYKabDEiEByo7qlam3VWa9Mgb9/pPewc9QB34sf7fuK8lS9PvCW8FCB/+LSLpYxdp7yGt+oa/OMTb/6pLLy0DkVDpv4BBHEbUh7K3397xcJJ+8G5WVaZLNjIXXimPbzyhkwbatv2y3h2iQOCW9Zqwa9eA2/e1YmKD6E+7s2R4uzm39iEwuHTiRheQWb/MOqyg79rNhCxaMi0k5hlz9DaX8ptNr7yuYlvhZeaYbLoM6jnpdKxrjZafc6ZdzDtsx9eZFCQAwUIEBWDRJrMdHqxM5Y9ckHLdWIGTo7mWz1ulU7Wb7WXvBBm79TwymaFujlFh4E0nob5BU4IHUOQGUbtSL6nn4Fy/gDxOR7KYEsbdpZlc2pQpuUwasBNyAfmU7DU21A373iW/iBnLa9v6JnqJYy9Q6rW/sCONsS5FT0gGks917RfmX502wKv3i2wmffNsqpKnb1FL8fR8a0hhfbBe38B8+qXeP12qHl7RSGL6H00RNowTUruDSn4vco3v404YkjTvmbNQWFXvl7r+v4+PSdULQ2dM4K26BHcXM7ierSuFwvx+a/h/GNUdOfjtZMci32hFLsTZvo5WWOWoUy3xKZXQDRyU1i0lNM9+dVl1Y6bqmx5uCtRIy8M7w5ga/57bsVsaMQFVa/UPRY6t0GlW/OIMeo5YUdiNle/D503GqCeqMYG+fj13Ijb0rVLrH77vBpIzbdp6xmoh1+FzgGCxnLNxzPlMeis29KRDyHhiznIxy8hnkKX1pii29tAEJL3O+N730LIbVPPTBtzU1q+TQmB2k16Caj5LmDnnSc7irNzAiGp2YPpyYeAMDrmPpDLq0LaA5S2jgovrAeniZI+CgJ/qA35EILhAfx146cQl2p4MHhyM4Q0ojgeFW3IhxCsheyajzzFL4yNWX55StfvKaW6wDcm6XqG9oqnQt7DsfiOtuTHcSmu1YI9L5X8tqEH/4Dr2O3aFyfZcTNVQC1BtRal6iMn1s8tPrthTvElyVTiKt9WExMRcV9+35LFURX7ksb9oKK8E8dZEYv/2rJYgeDcTrqGFq+nNqn38OOwmCg/NDKqbB6K5GUp35RTWFsjMB8l7+lI2anlZGHX9AfJfRE9ZscfSD3BRFwGC+VbZMoqmI9uQ739LfJOHWrWYNBja/w0CUzSXutPhWGL8cIlzQ/UCTjM+vVCBk62uICk9xIevucf7W74t2QKrUz5gvZTPvwaGLpuXHAaC88/ViKVcZlMcNRyrTwXJbuFuvPtujy47YJr5VyLdXOGWoOmPUCFvRsa5V0iCIJlcagVTrsPRCH7M7HYBmF1UXZ/yOptmFFlqNlaTD1oDWoE10y9TWQF8m6zDGewVr3h/xXayRgXyCOrYdImoOCL2TMlP3k7UEcIBhVKtkO6yQfUAJ3y2CrUW5fknlgW7Fbbc1z1GmH425bkUeLwgMfxLK2nTGQEcFJS8QiPxxzRP2LzYyIReZLjsJNtW14YtfnNTkTAhJK3Rhx5Ldx+71ji1IiQo21L/AoqJx/nUeRBSYQY+Iuqqjk5onxFo9p9v2mcUFZp5VvIZJdBidVTmFuDKl08vmN42j6o1uRCs1fxGxIX/w22mbgBZtl3sR7R55VVi6/kPj48zZt+CgKiEUBGu2DEaQjH8TbXo5sfDjcjcqX1p/BuViB77YzMG0ckICF5u7Y4wQjxX0TXKlQreX2GXNupvYi6hCAxxJdgxXZ2OJD1sH9dFLwW8Sk134qT/cbECuWrdrerVUZ/qJVLcyAypgl13VNPHI4/FQydel/h0JtmFg6b9qBW+ja8fxcEdaP3HGlh9UcaZiNDLq8o69fhYDNu5CdQQS5q4C3adA40kvkHFYvPSrsQF0Fzn1axgWREUd0rdNyMYLYrjCFovyJl0RwWUk3RQmHSXJg9vvKZ0DmAr01/C4mTDuSM5xoSrnkh4ar3k56uaSIR+ktd/M0PP7yWhKeupypcVy10Xf1Rq+CsA5EdXrFN0oq2aNOJjimbkdL8EnhXS2FvDupml9IqCk/bhWD6M/yzTWLVd6SYPKbljUmlL/IV36NhZWLHiLS3gPbuBZJKuz3PpicgwHDU75zXUtcutU+0PpY2a/9Rws9HOXaQ/VYxO96hDcqTpgYfmMKRy429e+i80QBbn9Tb9+m6pZsA4kEat81gkjslXMD6EWYN7xFd943pgBiiNipaiqGNRzQcoWDIDRNj3HsDRDMbmfYahOtUZLpSvHo8GHIEErgQAclopv0IbIu0IxO6mn3ycYfz1HDfFwjjGo30cGp7tulNaxwR2V6HRCB62kbmZgK+RWWKpk3AnPIbxwsxFkESe75ZZrT6fWxU2Yzw1gD4UNwuDqRZfulA9RMI9yuYbeON4x3peWIvKMBxQb2VBkRYyOv12tejUp7eP6kbRmluLoCrl4HjSKxZ0rA+4WkA8iZ37LLbUPFNcpVZDdMtMB+JfOpd/Zn2WzaLZIITZW9ABdSalPdbVC+PWbb+tkdpxSPIA3+Xjt5HGHEFUvvT2JiydR0ezfGTEBAKBuIYlmEnAPIJo9Fw7dV3LXwcAn4TAAVwg/xVTR1rtINBfUPj70wwtNVTmhzUf3okGWfXcys2DWKyxGj9Miza01La2j3mrc0a2Kuv42i9pdFmMXXRh09tRJCdQJ9P4esYtEshkjvzvQFZ/++CD2J+tLTsEqPUaFfrf0Ol1KVc8xqy7ch4aeWC8Lb1mBxouT5BFGYALs3OPalsVfYJK8t7Tli2VIjIu+3EIB7gSZny3uw1ofIbMvHiQv4D8fpxOtIKXwsxbvIbf64H3mGyx5TfC/48Ounqf7m+Xu76/t+hYofEx5e/Ed7WLsTxZaugL65BPX2EMnxb7fFe9XO22Fsr9pmm9k/O+gihr6J3hY+0wE9DQF0ADNkqlHcX0dMLsdbhvAEjgzESEcR9teEyjYlAFZCdMfmNgtkEhglPNyqkkN8aDfOX6d7BeKN2AEuaJGwWtZ40ujSiYCt1kLTsc4xyq3yjf1+16MJjqhZNfGjtonM+pDldDz88SiUgGPEl8SCrb3SIr6HwXHjcg+0c7PvVPkTQ2NgTkVrt5qzdrJZk3VhAZjFZ4ysei9r8cK316EiEHZ81Znnm3T5gNaWrW4LeMt+Uuym/TS8vzLK05jR5QyZqbAtrXZMAzbZHBrqrvWwM6y1j3nDGlr0Z62EdgZw6LD624uys0h/SdpZkQhzPQ+iPEYJXoKK6mnP/bpiiNMj0FV2vxqVbu7oJmx0BVfXZ4iNUoA2I5d7I7tuGzhmBON8Nxa43KurVKxee36ZxE3LWMn76BrBGiO1x0xZERaHDRoNKmu+J4aBc8kFGvULntABL7iGkTdMqGpsm1+N4Lm0aU7Jg1aJJc0K3FrBUPfm9LYi4QxOpqxDaX4qsWwe/+xb3y9stdM4II/ROCC9MaPND+TNTOpB9/9ug2j97XMVz9Dd0agPaolly82k6coC1Q43Fd+aeVNWifSQSS5F/S9M3EAd/lj5SXdligGTEch9TSr3l2C3fE5wRATJRGThkAD/q+zU9xla0vxtHO4iOWP5lbMyy8yMRfRyIaGyqJnlc9tiyP+f8bkW7793sCIi6m6EBHhNWxAExHByMgcmEyZNJdR4mrKilGV8SugbwpPK0cusQtUWoTnJC5zYQnO+F50mdbHQCsnOrq7XhrwvpFEMFpe2GJPQa+ldqIPwFNdICrWoqvht18Uth0/yctLWYZcULhZD5uNqavH408irqloJBv0HYSpT2jwyd06L30FtLYPP/mgobrOG0Y7f+L4IL8a/WZELb13g++6dIsQcQXS3S1VhZtXD6kGamtwbFLSrVF2kQYOgUQJxQuUIzM9X3TEOLRmV4gWe8LOa1SwQbAxQ0Ckd0dNnnzZepbQ+bHwEBylf3Gi/pcS5H9xmaOyJ0boOC13uR7DtK+0nXY/r20DmATCTWIlUXciuyhSX8tP0pvfe/aQCSfmQoOjJK1A0FKQCu9MwgE2hxVt7ga9KOrbCZHItMchh1/rQGOOWHYFdR46fvldh5suMzdRrZcJkghUVzi5DaZpuks7JdU7A1PvlkiisNuzXoQme8tPCQG1qMdWoG5L/UKTB3Dza+9zlPWi16gv4vw2e6wvX02miUswiIhzY49LRZqZS5Nn7q+m1+miCOWJrSWjwdnq4DIpi2xNFKyLTtMzFR8RhMwttpDQ1qVI7gPZFYsEfXP3mtDAYybm7YLAlo5eLa92FyXMulzBFM3Jo/dOopBYNvLgwvBxNIC4ZO+y3ky42Gy2yu1fVrF13wYXg5QNWSKXVcs+fJsuLcuqrP4BsO32rg5KCRtv9h0yP5w/52gMw2N4EcYtpPUSbYqONnmqB9/oz2vdeEHdtPyvgNPQf/bXe21+nBrG9SPvmDpp0IE+0qVGufGuXX4G+LNNHMmk80JBg/offQG4+h2fDBhYGTrT4H37x9QUnuNYir4fiGz/AtUcelHQJbwmgNU0hVI//uCWm4D7lRXPQ+5vqMyrA5In6v+dp3H+VWdICxrL/3Hjzt6FC1EQSNOs8fcuNVkssr8LJakOXkitfP615gLsS3otdHSpuzEgn9SMI1/0m65nvP19dkjy/LSNKS+e97nlpKM9SbQD1Ugpt/ZivdIq83gcb5pKS8LuHpWSlfL095+o2GejVLGXU1TTEJb9ussGkJyKWmA/A2p5khxN+dxRStE/5U5bt/ZULkCC7uZ0I/lj902sz8oTfNEo71OGrke3CtBwr31XaDoBX/2yApYQb43hyYc9sIYc1KOr3mFw69aUaNrx/mzHoSgdpNG3UZwvgdoqLt8gFGNYadvqE9cCMMDfihPvtWWPmPSeUww85XXsMH0oqOdYT9aEGvHecWDrvpIZs5j3PJZyAcS1Fw/ww/aDfNgJyaYInvF2q34SF8ww6WsO8qWNPz0cLhN80odHLnCUcjA5sz8N6LGGpFBLKHFWk7EDHm9yozhj/CrXgus8XNiAOKiydkwlk3d8xoDxyHbyXjKbvlkqy0qWA9FJxyE7O5tPe0LD7L4fYjqAQeLBg2bQ4z8nFpx6/EO6qVUpNWrs1pM3odZgPih7ix/SwX9IIiEhAOydaUdSHPbL7YddQnbnxs+ZyvZdk4YcsTBNPHxT8rvzW8nBbO2MpPDDOPkfCkWeq0/AXtK6ZcdT8fV55xUGzP0ctW476JkEnH17ruSLx3QnxMxWvh5c0Om5aAYnke1+ZpbvR8pqmQdx6r3vxTbZZfM0X53pHGmIeMYTsJGRkvrcg4pMOORukZyk8eVdV7i2uW/SvNsH6g5qULVif96rO059I4idXI08fAJDsJ2XsQStyzhqtBivsvwO9XudbzllZ93KINBWVmhUnVPaWN/0HolBaQy98xpRegtNB40DZYuei897XLDlep5DX4lgiTzglcOidCseyKEv+3el8di3j6Fw6a7d9i++LKl6fWGxU9S3mJs7RWK8EPR3ERPQkFdRiY8S1Xy4OqevadyXz9b/j1GMLQZrwSEYin/KtBgvPwrVtDyYwDIQwNLwfgSlRw5c8HAzybcq02vVf1r5xfacdrTkeclxpfvQlNdgBNTgVfjoaf+cpLTvW4N2Rl734PpJuyYrhVCbP6UWFM+xvVWRpkaRbgAZDrLhu9Xe7nxK6jmBsb8f3XkTHl71HjdOicFqjyjLDMQ3WuusH39d2eMvd6LrsYcd2hadsDBJU1btnbBSeuLEd+2OhNCxsPjP0/qpZ71wJmxmgAAAAASUVORK5CYII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3308575" y="390852"/>
            <a:ext cx="5254511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</a:rPr>
              <a:t>        </a:t>
            </a:r>
            <a:r>
              <a:rPr lang="nl-NL" sz="2800" b="1" dirty="0">
                <a:solidFill>
                  <a:srgbClr val="294392"/>
                </a:solidFill>
              </a:rPr>
              <a:t>DISASTER RESPOND GRANTS</a:t>
            </a:r>
            <a:endParaRPr lang="nl-BE" sz="2800" b="1" dirty="0">
              <a:solidFill>
                <a:srgbClr val="294392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92019" y="1272922"/>
            <a:ext cx="1153502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294392"/>
                </a:solidFill>
              </a:rPr>
              <a:t>$ 25.000 per Grant voor District – Max $ 5.000 per Club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294392"/>
                </a:solidFill>
              </a:rPr>
              <a:t>Wordt toegekend aan district voor de Clubs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400" dirty="0">
                <a:solidFill>
                  <a:srgbClr val="294392"/>
                </a:solidFill>
              </a:rPr>
              <a:t>Gaat enkel over eerste-lijns-hulp en niet over lange-termijn-herstelinspanningen bij rampen.  Daarvoor zijn Global Grants of District Grants.</a:t>
            </a:r>
            <a:endParaRPr lang="nl-NL" sz="2400" dirty="0">
              <a:solidFill>
                <a:srgbClr val="29439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294392"/>
                </a:solidFill>
              </a:rPr>
              <a:t>Districten die getroffen zijn door (natuur)rampen of betrokken zijn bij opvang en hulp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294392"/>
                </a:solidFill>
              </a:rPr>
              <a:t>Kan ook gebruikt worden om vluchtelingen op te vangen in district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400" dirty="0">
                <a:solidFill>
                  <a:srgbClr val="294392"/>
                </a:solidFill>
              </a:rPr>
              <a:t>Voor basisvoorzieningen zoals water, voedsel, medicijnen, kleding, </a:t>
            </a:r>
            <a:r>
              <a:rPr lang="nl-BE" sz="2400" dirty="0">
                <a:solidFill>
                  <a:srgbClr val="0070C0"/>
                </a:solidFill>
              </a:rPr>
              <a:t>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400" dirty="0">
                <a:solidFill>
                  <a:srgbClr val="FF0000"/>
                </a:solidFill>
              </a:rPr>
              <a:t>D2130 heeft $ 25.000 gevraagd én gekregen </a:t>
            </a:r>
            <a:r>
              <a:rPr lang="nl-BE" sz="2400" dirty="0" err="1">
                <a:solidFill>
                  <a:srgbClr val="FF0000"/>
                </a:solidFill>
              </a:rPr>
              <a:t>ivm</a:t>
            </a:r>
            <a:r>
              <a:rPr lang="nl-BE" sz="2400" dirty="0">
                <a:solidFill>
                  <a:srgbClr val="FF0000"/>
                </a:solidFill>
              </a:rPr>
              <a:t> oorlog Oekraïne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400" dirty="0">
                <a:solidFill>
                  <a:srgbClr val="FF0000"/>
                </a:solidFill>
              </a:rPr>
              <a:t>5x $ 5.000 toegekend aan RC Aalst Noord, Damme, Maldegem, Menen, St. Gilles-Stekene</a:t>
            </a:r>
            <a:endParaRPr lang="nl-NL" sz="24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0070C0"/>
              </a:solidFill>
            </a:endParaRPr>
          </a:p>
        </p:txBody>
      </p:sp>
      <p:pic>
        <p:nvPicPr>
          <p:cNvPr id="14" name="Afbeelding 35">
            <a:extLst>
              <a:ext uri="{FF2B5EF4-FFF2-40B4-BE49-F238E27FC236}">
                <a16:creationId xmlns:a16="http://schemas.microsoft.com/office/drawing/2014/main" id="{23C58650-8079-EE4A-9347-23B181B4F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0" y="372000"/>
            <a:ext cx="2233204" cy="841660"/>
          </a:xfrm>
          <a:prstGeom prst="rect">
            <a:avLst/>
          </a:prstGeom>
        </p:spPr>
      </p:pic>
      <p:pic>
        <p:nvPicPr>
          <p:cNvPr id="11" name="Picture 2" descr="Rotary International on Twitter: &quot;The logo for the 2022-23 Rotary  presidential theme &quot;Imagine Rotary&quot; was designed by Riki Salam, an  Australian aboriginal artist. He also created the logo for the 2023 Rotary">
            <a:extLst>
              <a:ext uri="{FF2B5EF4-FFF2-40B4-BE49-F238E27FC236}">
                <a16:creationId xmlns:a16="http://schemas.microsoft.com/office/drawing/2014/main" id="{A2CCE05F-585A-3DDC-D05F-6DCC6539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703" y="351220"/>
            <a:ext cx="742277" cy="7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9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433B-F396-5B44-B9FF-3FEEF69E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46" y="1268067"/>
            <a:ext cx="9683823" cy="701674"/>
          </a:xfrm>
        </p:spPr>
        <p:txBody>
          <a:bodyPr>
            <a:noAutofit/>
          </a:bodyPr>
          <a:lstStyle/>
          <a:p>
            <a:r>
              <a:rPr lang="nl-BE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TRF MADE SIMPLE - KOKEN KOST GELD </a:t>
            </a:r>
            <a:r>
              <a:rPr lang="nl-BE" sz="4400" dirty="0">
                <a:latin typeface="+mn-lt"/>
              </a:rPr>
              <a:t>…</a:t>
            </a:r>
            <a:endParaRPr lang="en-BE" sz="4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E3CE-AF95-3945-821D-8036CC68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096" y="2282374"/>
            <a:ext cx="8615415" cy="2899226"/>
          </a:xfrm>
        </p:spPr>
        <p:txBody>
          <a:bodyPr>
            <a:noAutofit/>
          </a:bodyPr>
          <a:lstStyle/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rgbClr val="294392"/>
                </a:solidFill>
              </a:rPr>
              <a:t>TRF D2130 - Balans 2021-22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rgbClr val="294392"/>
                </a:solidFill>
              </a:rPr>
              <a:t>Financiering van de Grants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rgbClr val="294392"/>
                </a:solidFill>
              </a:rPr>
              <a:t>Inkomsten </a:t>
            </a:r>
            <a:r>
              <a:rPr lang="nl-BE" sz="4000" b="1" dirty="0" err="1">
                <a:solidFill>
                  <a:srgbClr val="294392"/>
                </a:solidFill>
              </a:rPr>
              <a:t>Annual</a:t>
            </a:r>
            <a:r>
              <a:rPr lang="nl-BE" sz="4000" b="1" dirty="0">
                <a:solidFill>
                  <a:srgbClr val="294392"/>
                </a:solidFill>
              </a:rPr>
              <a:t> Fund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rgbClr val="294392"/>
                </a:solidFill>
              </a:rPr>
              <a:t>ROTARY &amp; KBS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D6814-892F-5044-B901-9C4F2D92C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04" y="4888259"/>
            <a:ext cx="4118996" cy="163134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3142BCE-24BE-9EBA-0A9C-44D7220D5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319" y="568282"/>
            <a:ext cx="2265889" cy="34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433B-F396-5B44-B9FF-3FEEF69E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39" y="1142147"/>
            <a:ext cx="9500943" cy="701674"/>
          </a:xfrm>
        </p:spPr>
        <p:txBody>
          <a:bodyPr>
            <a:noAutofit/>
          </a:bodyPr>
          <a:lstStyle/>
          <a:p>
            <a:r>
              <a:rPr lang="nl-BE" sz="4400" dirty="0">
                <a:latin typeface="+mn-lt"/>
              </a:rPr>
              <a:t>TRF MADE SIMPLE - KOKEN KOST GELD …</a:t>
            </a:r>
            <a:endParaRPr lang="en-BE" sz="4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E3CE-AF95-3945-821D-8036CC68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096" y="2282374"/>
            <a:ext cx="8615415" cy="2899226"/>
          </a:xfrm>
        </p:spPr>
        <p:txBody>
          <a:bodyPr>
            <a:noAutofit/>
          </a:bodyPr>
          <a:lstStyle/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rgbClr val="294392"/>
                </a:solidFill>
              </a:rPr>
              <a:t>TRF D2130 - Balans 2021-22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chemeClr val="bg2"/>
                </a:solidFill>
              </a:rPr>
              <a:t>Financiering van de Grants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chemeClr val="bg2"/>
                </a:solidFill>
              </a:rPr>
              <a:t>Inkomsten </a:t>
            </a:r>
            <a:r>
              <a:rPr lang="nl-BE" sz="4000" b="1" dirty="0" err="1">
                <a:solidFill>
                  <a:schemeClr val="bg2"/>
                </a:solidFill>
              </a:rPr>
              <a:t>Annual</a:t>
            </a:r>
            <a:r>
              <a:rPr lang="nl-BE" sz="4000" b="1" dirty="0">
                <a:solidFill>
                  <a:schemeClr val="bg2"/>
                </a:solidFill>
              </a:rPr>
              <a:t> Fund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chemeClr val="bg2"/>
                </a:solidFill>
              </a:rPr>
              <a:t>ROTARY &amp; KBS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D6814-892F-5044-B901-9C4F2D92C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04" y="4888259"/>
            <a:ext cx="4118996" cy="163134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1153E6A-B1BC-80C9-B7DB-6744124BF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895" y="338398"/>
            <a:ext cx="2265889" cy="34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5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D526E-7CA5-4089-97E1-97384A2D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60" y="157965"/>
            <a:ext cx="6426145" cy="616227"/>
          </a:xfrm>
        </p:spPr>
        <p:txBody>
          <a:bodyPr/>
          <a:lstStyle/>
          <a:p>
            <a:r>
              <a:rPr lang="nl-BE" dirty="0">
                <a:latin typeface="+mn-lt"/>
              </a:rPr>
              <a:t>GRANT SPENDING 2021-2022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3A228C-8BD5-4C46-B850-8FAEA2CF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94" y="1194099"/>
            <a:ext cx="12047106" cy="51851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sz="3000" dirty="0">
                <a:solidFill>
                  <a:srgbClr val="294392"/>
                </a:solidFill>
              </a:rPr>
              <a:t>* DDF per 1/7/2021 = </a:t>
            </a:r>
            <a:r>
              <a:rPr lang="nl-BE" sz="3000" b="1" dirty="0">
                <a:solidFill>
                  <a:srgbClr val="FF0000"/>
                </a:solidFill>
              </a:rPr>
              <a:t>$ 195.305,39 </a:t>
            </a:r>
            <a:r>
              <a:rPr lang="nl-BE" sz="3000" b="1" dirty="0">
                <a:solidFill>
                  <a:srgbClr val="294392"/>
                </a:solidFill>
              </a:rPr>
              <a:t>(131.105,39 new DDF + 64.200 saldo 30/6/20)</a:t>
            </a:r>
            <a:r>
              <a:rPr lang="nl-BE" sz="3000" b="1" dirty="0">
                <a:solidFill>
                  <a:srgbClr val="FF0000"/>
                </a:solidFill>
              </a:rPr>
              <a:t> </a:t>
            </a:r>
            <a:endParaRPr lang="nl-BE" sz="3000" b="1" dirty="0">
              <a:solidFill>
                <a:srgbClr val="294392"/>
              </a:solidFill>
            </a:endParaRPr>
          </a:p>
          <a:p>
            <a:pPr marL="0" indent="0">
              <a:buNone/>
            </a:pPr>
            <a:r>
              <a:rPr lang="nl-BE" sz="3000" dirty="0">
                <a:solidFill>
                  <a:srgbClr val="294392"/>
                </a:solidFill>
              </a:rPr>
              <a:t>* GG = </a:t>
            </a:r>
            <a:r>
              <a:rPr lang="nl-BE" sz="3000" b="1" dirty="0">
                <a:solidFill>
                  <a:srgbClr val="FF0000"/>
                </a:solidFill>
              </a:rPr>
              <a:t>$ 73.000 </a:t>
            </a:r>
            <a:r>
              <a:rPr lang="nl-BE" sz="2200" dirty="0">
                <a:solidFill>
                  <a:srgbClr val="294392"/>
                </a:solidFill>
              </a:rPr>
              <a:t>(ook vastgelegd vóór 1/7/2021) </a:t>
            </a:r>
            <a:r>
              <a:rPr lang="nl-BE" sz="3000" dirty="0">
                <a:solidFill>
                  <a:srgbClr val="294392"/>
                </a:solidFill>
              </a:rPr>
              <a:t>=&gt; in 17 deelnemend, in 5 dé Int. Club!</a:t>
            </a:r>
          </a:p>
          <a:p>
            <a:pPr lvl="2"/>
            <a:r>
              <a:rPr lang="nl-BE" sz="2800" dirty="0">
                <a:solidFill>
                  <a:srgbClr val="294392"/>
                </a:solidFill>
              </a:rPr>
              <a:t>$ 1.546.000 = bedrag GG waar clubs D2130 aan meewerkten</a:t>
            </a:r>
          </a:p>
          <a:p>
            <a:pPr lvl="2"/>
            <a:r>
              <a:rPr lang="nl-BE" sz="2800" dirty="0">
                <a:solidFill>
                  <a:srgbClr val="294392"/>
                </a:solidFill>
              </a:rPr>
              <a:t>$ 198.000 = in ALLE GG geïnvesteerd door D2130 clubs</a:t>
            </a:r>
          </a:p>
          <a:p>
            <a:pPr lvl="2"/>
            <a:r>
              <a:rPr lang="nl-BE" sz="2800" dirty="0">
                <a:solidFill>
                  <a:srgbClr val="294392"/>
                </a:solidFill>
              </a:rPr>
              <a:t>$ 73.000 = DDF-bijdrage van D2130 district</a:t>
            </a:r>
          </a:p>
          <a:p>
            <a:pPr lvl="2"/>
            <a:r>
              <a:rPr lang="nl-BE" sz="2800" b="1" dirty="0">
                <a:solidFill>
                  <a:srgbClr val="294392"/>
                </a:solidFill>
              </a:rPr>
              <a:t>$ 58.400 = 80% matching uit World Fund van DDF D2130</a:t>
            </a:r>
          </a:p>
          <a:p>
            <a:pPr lvl="2"/>
            <a:r>
              <a:rPr lang="nl-BE" sz="2800" b="1" dirty="0">
                <a:solidFill>
                  <a:srgbClr val="FF0000"/>
                </a:solidFill>
              </a:rPr>
              <a:t>$ 329.400 = totaal uit D2130 (clubs + district + WF) voor GG!</a:t>
            </a:r>
          </a:p>
          <a:p>
            <a:pPr marL="0" indent="0">
              <a:buNone/>
            </a:pPr>
            <a:r>
              <a:rPr lang="nl-BE" sz="3000" dirty="0">
                <a:solidFill>
                  <a:srgbClr val="294392"/>
                </a:solidFill>
              </a:rPr>
              <a:t>* DG = </a:t>
            </a:r>
            <a:r>
              <a:rPr lang="nl-BE" sz="3000" b="1" dirty="0">
                <a:solidFill>
                  <a:srgbClr val="FF0000"/>
                </a:solidFill>
              </a:rPr>
              <a:t>$ 65.582 </a:t>
            </a:r>
            <a:r>
              <a:rPr lang="nl-BE" sz="3000" dirty="0">
                <a:solidFill>
                  <a:srgbClr val="294392"/>
                </a:solidFill>
              </a:rPr>
              <a:t>DDF D2130 =&gt; 14 aangevraagd - 13 toegekend</a:t>
            </a:r>
          </a:p>
          <a:p>
            <a:pPr marL="0" indent="0">
              <a:buNone/>
            </a:pPr>
            <a:r>
              <a:rPr lang="nl-BE" sz="3200" dirty="0">
                <a:solidFill>
                  <a:srgbClr val="294392"/>
                </a:solidFill>
              </a:rPr>
              <a:t>* DDF saldo 30/6/22 = </a:t>
            </a:r>
            <a:r>
              <a:rPr lang="nl-BE" sz="3200" b="1" dirty="0">
                <a:solidFill>
                  <a:srgbClr val="FF0000"/>
                </a:solidFill>
              </a:rPr>
              <a:t>$ 103.012,81 </a:t>
            </a:r>
            <a:r>
              <a:rPr lang="nl-BE" sz="3200" dirty="0">
                <a:solidFill>
                  <a:srgbClr val="294392"/>
                </a:solidFill>
              </a:rPr>
              <a:t>(blijft 4/5 </a:t>
            </a:r>
            <a:r>
              <a:rPr lang="nl-BE" sz="3200" dirty="0" err="1">
                <a:solidFill>
                  <a:srgbClr val="294392"/>
                </a:solidFill>
              </a:rPr>
              <a:t>jr</a:t>
            </a:r>
            <a:r>
              <a:rPr lang="nl-BE" sz="3200" dirty="0">
                <a:solidFill>
                  <a:srgbClr val="294392"/>
                </a:solidFill>
              </a:rPr>
              <a:t>)</a:t>
            </a:r>
          </a:p>
          <a:p>
            <a:pPr marL="201168" lvl="1" indent="0">
              <a:buNone/>
            </a:pPr>
            <a:r>
              <a:rPr lang="nl-BE" sz="3000" dirty="0">
                <a:solidFill>
                  <a:srgbClr val="294392"/>
                </a:solidFill>
              </a:rPr>
              <a:t>   Inclusief terugstorten van niet uitgevoerde GG van vorige werkjaren!</a:t>
            </a:r>
          </a:p>
          <a:p>
            <a:pPr marL="0" indent="0">
              <a:buNone/>
            </a:pPr>
            <a:r>
              <a:rPr lang="nl-BE" sz="3000" dirty="0">
                <a:solidFill>
                  <a:srgbClr val="294392"/>
                </a:solidFill>
              </a:rPr>
              <a:t>* DISASTER RESPOND GRANTS </a:t>
            </a:r>
            <a:r>
              <a:rPr lang="nl-BE" sz="3000" b="1" dirty="0">
                <a:solidFill>
                  <a:srgbClr val="294392"/>
                </a:solidFill>
              </a:rPr>
              <a:t>=&gt;</a:t>
            </a:r>
            <a:r>
              <a:rPr lang="nl-BE" sz="3000" b="1" dirty="0">
                <a:solidFill>
                  <a:srgbClr val="0070C0"/>
                </a:solidFill>
              </a:rPr>
              <a:t> </a:t>
            </a:r>
            <a:r>
              <a:rPr lang="nl-BE" sz="3000" b="1" dirty="0">
                <a:solidFill>
                  <a:srgbClr val="FF0000"/>
                </a:solidFill>
              </a:rPr>
              <a:t>$ 25.000 (uit World Fund – niet van ons DDF!)</a:t>
            </a:r>
          </a:p>
          <a:p>
            <a:pPr marL="384048" lvl="2" indent="0">
              <a:buNone/>
            </a:pPr>
            <a:r>
              <a:rPr lang="nl-BE" sz="2800" dirty="0">
                <a:solidFill>
                  <a:srgbClr val="294392"/>
                </a:solidFill>
              </a:rPr>
              <a:t>	5 subsidies à $ 5.000 toegekend aan 5 verschillende clubs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64518D2-4772-AF95-2524-263E6267E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72" y="185525"/>
            <a:ext cx="4238513" cy="787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0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433B-F396-5B44-B9FF-3FEEF69E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3" y="1268067"/>
            <a:ext cx="9522458" cy="701674"/>
          </a:xfrm>
        </p:spPr>
        <p:txBody>
          <a:bodyPr>
            <a:noAutofit/>
          </a:bodyPr>
          <a:lstStyle/>
          <a:p>
            <a:r>
              <a:rPr lang="nl-BE" sz="4400" dirty="0">
                <a:latin typeface="+mn-lt"/>
              </a:rPr>
              <a:t>TRF MADE SIMPLE - KOKEN KOST GELD …</a:t>
            </a:r>
            <a:endParaRPr lang="en-BE" sz="4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E3CE-AF95-3945-821D-8036CC68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096" y="2282374"/>
            <a:ext cx="8615415" cy="2899226"/>
          </a:xfrm>
        </p:spPr>
        <p:txBody>
          <a:bodyPr>
            <a:noAutofit/>
          </a:bodyPr>
          <a:lstStyle/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chemeClr val="bg2"/>
                </a:solidFill>
              </a:rPr>
              <a:t>TRF D2130 - Balans 2021-22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rgbClr val="294392"/>
                </a:solidFill>
              </a:rPr>
              <a:t>Financiering van de Grants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chemeClr val="bg2"/>
                </a:solidFill>
              </a:rPr>
              <a:t>Inkomsten </a:t>
            </a:r>
            <a:r>
              <a:rPr lang="nl-BE" sz="4000" b="1" dirty="0" err="1">
                <a:solidFill>
                  <a:schemeClr val="bg2"/>
                </a:solidFill>
              </a:rPr>
              <a:t>Annual</a:t>
            </a:r>
            <a:r>
              <a:rPr lang="nl-BE" sz="4000" b="1" dirty="0">
                <a:solidFill>
                  <a:schemeClr val="bg2"/>
                </a:solidFill>
              </a:rPr>
              <a:t> Fund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chemeClr val="bg2"/>
                </a:solidFill>
              </a:rPr>
              <a:t>ROTARY &amp; KBS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D6814-892F-5044-B901-9C4F2D92C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04" y="4888259"/>
            <a:ext cx="4118996" cy="163134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55CEBD7-303B-353F-DE41-6ACF1C362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641" y="568282"/>
            <a:ext cx="2265889" cy="34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oomdiagram: Magnetische schijf 10"/>
          <p:cNvSpPr/>
          <p:nvPr/>
        </p:nvSpPr>
        <p:spPr>
          <a:xfrm>
            <a:off x="9204951" y="3429000"/>
            <a:ext cx="2088232" cy="2664296"/>
          </a:xfrm>
          <a:prstGeom prst="flowChartMagneticDis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9320191" y="4761148"/>
            <a:ext cx="1857751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294392"/>
                </a:solidFill>
              </a:rPr>
              <a:t>Clubprojecten</a:t>
            </a:r>
          </a:p>
        </p:txBody>
      </p:sp>
      <p:sp>
        <p:nvSpPr>
          <p:cNvPr id="14" name="PIJL-RECHTS 13"/>
          <p:cNvSpPr/>
          <p:nvPr/>
        </p:nvSpPr>
        <p:spPr>
          <a:xfrm>
            <a:off x="7410940" y="3968086"/>
            <a:ext cx="1794011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239631" y="2263805"/>
            <a:ext cx="176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>
                <a:solidFill>
                  <a:srgbClr val="294392"/>
                </a:solidFill>
              </a:rPr>
              <a:t>GIFTEN CLUBS</a:t>
            </a:r>
          </a:p>
          <a:p>
            <a:r>
              <a:rPr lang="nl-BE" sz="3600" b="1" dirty="0">
                <a:solidFill>
                  <a:srgbClr val="294392"/>
                </a:solidFill>
              </a:rPr>
              <a:t>E.A</a:t>
            </a:r>
            <a:r>
              <a:rPr lang="nl-BE" sz="36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C840433B-836F-4266-BA52-7F5524458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940" y="4672708"/>
            <a:ext cx="1612480" cy="106837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799" b="1" dirty="0">
                <a:solidFill>
                  <a:schemeClr val="bg1"/>
                </a:solidFill>
              </a:rPr>
              <a:t>SHARE </a:t>
            </a:r>
            <a:r>
              <a:rPr lang="en-US" sz="2799" b="1" dirty="0" err="1">
                <a:solidFill>
                  <a:schemeClr val="bg1"/>
                </a:solidFill>
              </a:rPr>
              <a:t>systeem</a:t>
            </a:r>
            <a:endParaRPr lang="en-US" sz="2799" b="1" dirty="0">
              <a:solidFill>
                <a:schemeClr val="bg1"/>
              </a:solidFill>
            </a:endParaRPr>
          </a:p>
        </p:txBody>
      </p:sp>
      <p:pic>
        <p:nvPicPr>
          <p:cNvPr id="13" name="Afbeelding 35">
            <a:extLst>
              <a:ext uri="{FF2B5EF4-FFF2-40B4-BE49-F238E27FC236}">
                <a16:creationId xmlns:a16="http://schemas.microsoft.com/office/drawing/2014/main" id="{8D88D812-A372-4843-BDC9-09E93D111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0" y="372000"/>
            <a:ext cx="2233204" cy="841660"/>
          </a:xfrm>
          <a:prstGeom prst="rect">
            <a:avLst/>
          </a:prstGeom>
        </p:spPr>
      </p:pic>
      <p:pic>
        <p:nvPicPr>
          <p:cNvPr id="16" name="Afbeelding 1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FF1E0E9-DE0D-C6F4-16B2-D7C4437D7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72" y="185525"/>
            <a:ext cx="4238513" cy="78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lanning the Perfect Annual Fund Campaign">
            <a:extLst>
              <a:ext uri="{FF2B5EF4-FFF2-40B4-BE49-F238E27FC236}">
                <a16:creationId xmlns:a16="http://schemas.microsoft.com/office/drawing/2014/main" id="{27712E42-C53B-026C-EF43-CD9AE003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09" y="1539078"/>
            <a:ext cx="4010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clubrunner.blob.core.windows.net/00000008672/Stories/e65b8b7a-c3eb-421e-ab64-eb19e13306c3.jpg">
            <a:extLst>
              <a:ext uri="{FF2B5EF4-FFF2-40B4-BE49-F238E27FC236}">
                <a16:creationId xmlns:a16="http://schemas.microsoft.com/office/drawing/2014/main" id="{609DF390-F7CF-AEEE-C374-EE1F8F617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1651" y="4026493"/>
            <a:ext cx="1296143" cy="1292429"/>
          </a:xfrm>
          <a:prstGeom prst="rect">
            <a:avLst/>
          </a:prstGeom>
          <a:noFill/>
        </p:spPr>
      </p:pic>
      <p:sp>
        <p:nvSpPr>
          <p:cNvPr id="3" name="PIJL-RECHTS 13">
            <a:extLst>
              <a:ext uri="{FF2B5EF4-FFF2-40B4-BE49-F238E27FC236}">
                <a16:creationId xmlns:a16="http://schemas.microsoft.com/office/drawing/2014/main" id="{9955B0F6-A8B9-2DF3-C0B3-D445946A8F6B}"/>
              </a:ext>
            </a:extLst>
          </p:cNvPr>
          <p:cNvSpPr/>
          <p:nvPr/>
        </p:nvSpPr>
        <p:spPr>
          <a:xfrm>
            <a:off x="1863658" y="2852936"/>
            <a:ext cx="132028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7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2">
            <a:extLst>
              <a:ext uri="{FF2B5EF4-FFF2-40B4-BE49-F238E27FC236}">
                <a16:creationId xmlns:a16="http://schemas.microsoft.com/office/drawing/2014/main" id="{5D89E7C0-6525-4526-AEF1-D19D43F36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917" y="0"/>
            <a:ext cx="8011243" cy="1194547"/>
          </a:xfrm>
          <a:prstGeom prst="flowChartAlternateProcess">
            <a:avLst/>
          </a:prstGeom>
          <a:solidFill>
            <a:schemeClr val="bg1">
              <a:lumMod val="95000"/>
              <a:alpha val="90195"/>
            </a:schemeClr>
          </a:solidFill>
          <a:ln w="28575">
            <a:solidFill>
              <a:schemeClr val="bg2">
                <a:lumMod val="50000"/>
                <a:alpha val="9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ts val="30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TRF Int. </a:t>
            </a:r>
            <a:r>
              <a:rPr lang="en-US" dirty="0" err="1">
                <a:solidFill>
                  <a:srgbClr val="0070C0"/>
                </a:solidFill>
                <a:latin typeface="Georgia" panose="02040502050405020303" pitchFamily="18" charset="0"/>
              </a:rPr>
              <a:t>bepaalt</a:t>
            </a: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Georgia" panose="02040502050405020303" pitchFamily="18" charset="0"/>
              </a:rPr>
              <a:t>jaarlijks</a:t>
            </a: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 via het</a:t>
            </a:r>
          </a:p>
          <a:p>
            <a:pPr algn="ctr">
              <a:spcAft>
                <a:spcPts val="30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Georgia" panose="02040502050405020303" pitchFamily="18" charset="0"/>
              </a:rPr>
              <a:t>Annual Fund-SHARE </a:t>
            </a: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system</a:t>
            </a:r>
          </a:p>
          <a:p>
            <a:pPr algn="ctr">
              <a:spcAft>
                <a:spcPts val="30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het District Designated Fund (DDF) voor de </a:t>
            </a:r>
            <a:r>
              <a:rPr lang="en-US" dirty="0" err="1">
                <a:solidFill>
                  <a:srgbClr val="0070C0"/>
                </a:solidFill>
                <a:latin typeface="Georgia" panose="02040502050405020303" pitchFamily="18" charset="0"/>
              </a:rPr>
              <a:t>districten</a:t>
            </a:r>
            <a:endParaRPr lang="en-US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Afbeelding 35">
            <a:extLst>
              <a:ext uri="{FF2B5EF4-FFF2-40B4-BE49-F238E27FC236}">
                <a16:creationId xmlns:a16="http://schemas.microsoft.com/office/drawing/2014/main" id="{14179447-5AAE-4B19-A106-FA7CA8E5D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" y="256386"/>
            <a:ext cx="2233204" cy="84166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042E5F7-F7EA-42F0-8473-C33C89EA2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57" y="1323561"/>
            <a:ext cx="11379485" cy="49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005370" y="580688"/>
            <a:ext cx="6042395" cy="59876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en-US" i="1" dirty="0">
                <a:solidFill>
                  <a:srgbClr val="0070C0"/>
                </a:solidFill>
                <a:latin typeface="Arial Black" pitchFamily="34" charset="0"/>
              </a:rPr>
              <a:t>“Share voor D2130”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524921" y="1829220"/>
            <a:ext cx="5423075" cy="50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sz="2699" b="1">
              <a:solidFill>
                <a:srgbClr val="0033CC"/>
              </a:solidFill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934483" y="3717782"/>
            <a:ext cx="1602164" cy="923330"/>
          </a:xfrm>
          <a:prstGeom prst="rect">
            <a:avLst/>
          </a:prstGeom>
          <a:gradFill rotWithShape="1">
            <a:gsLst>
              <a:gs pos="0">
                <a:srgbClr val="CAAD02"/>
              </a:gs>
              <a:gs pos="50000">
                <a:srgbClr val="EADE97"/>
              </a:gs>
              <a:gs pos="100000">
                <a:srgbClr val="CAAD0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fr-FR" sz="1350" b="1" dirty="0">
                <a:solidFill>
                  <a:srgbClr val="FF0000"/>
                </a:solidFill>
              </a:rPr>
              <a:t>$ 257.083,72</a:t>
            </a:r>
          </a:p>
          <a:p>
            <a:pPr algn="ctr">
              <a:spcBef>
                <a:spcPct val="50000"/>
              </a:spcBef>
            </a:pPr>
            <a:r>
              <a:rPr kumimoji="1" lang="fr-FR" sz="1350" b="1" dirty="0">
                <a:solidFill>
                  <a:srgbClr val="FF0000"/>
                </a:solidFill>
              </a:rPr>
              <a:t>INCL. 100k STUDAX </a:t>
            </a:r>
          </a:p>
          <a:p>
            <a:pPr algn="ctr">
              <a:spcBef>
                <a:spcPct val="50000"/>
              </a:spcBef>
            </a:pPr>
            <a:r>
              <a:rPr kumimoji="1" lang="fr-FR" sz="1350" b="1" dirty="0"/>
              <a:t>ANNUAL FUND</a:t>
            </a:r>
            <a:endParaRPr kumimoji="1" lang="fr-FR" sz="135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14693" y="2014803"/>
            <a:ext cx="6284863" cy="1481942"/>
            <a:chOff x="240" y="1728"/>
            <a:chExt cx="2994" cy="336"/>
          </a:xfrm>
        </p:grpSpPr>
        <p:sp>
          <p:nvSpPr>
            <p:cNvPr id="14348" name="Line 6"/>
            <p:cNvSpPr>
              <a:spLocks noChangeShapeType="1"/>
            </p:cNvSpPr>
            <p:nvPr/>
          </p:nvSpPr>
          <p:spPr bwMode="auto">
            <a:xfrm flipH="1">
              <a:off x="240" y="1872"/>
              <a:ext cx="299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4349" name="Line 7"/>
            <p:cNvSpPr>
              <a:spLocks noChangeShapeType="1"/>
            </p:cNvSpPr>
            <p:nvPr/>
          </p:nvSpPr>
          <p:spPr bwMode="auto">
            <a:xfrm>
              <a:off x="1056" y="1728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4350" name="Line 8"/>
            <p:cNvSpPr>
              <a:spLocks noChangeShapeType="1"/>
            </p:cNvSpPr>
            <p:nvPr/>
          </p:nvSpPr>
          <p:spPr bwMode="auto">
            <a:xfrm>
              <a:off x="1824" y="1728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4351" name="Line 9"/>
            <p:cNvSpPr>
              <a:spLocks noChangeShapeType="1"/>
            </p:cNvSpPr>
            <p:nvPr/>
          </p:nvSpPr>
          <p:spPr bwMode="auto">
            <a:xfrm>
              <a:off x="2544" y="1728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4352" name="Text Box 10"/>
            <p:cNvSpPr txBox="1">
              <a:spLocks noChangeArrowheads="1"/>
            </p:cNvSpPr>
            <p:nvPr/>
          </p:nvSpPr>
          <p:spPr bwMode="auto">
            <a:xfrm>
              <a:off x="373" y="1760"/>
              <a:ext cx="550" cy="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b="1" dirty="0">
                  <a:solidFill>
                    <a:srgbClr val="003399"/>
                  </a:solidFill>
                  <a:latin typeface="Arial" charset="0"/>
                  <a:cs typeface="Arial" charset="0"/>
                </a:rPr>
                <a:t>2019-2020</a:t>
              </a:r>
            </a:p>
          </p:txBody>
        </p:sp>
        <p:sp>
          <p:nvSpPr>
            <p:cNvPr id="14353" name="Text Box 11"/>
            <p:cNvSpPr txBox="1">
              <a:spLocks noChangeArrowheads="1"/>
            </p:cNvSpPr>
            <p:nvPr/>
          </p:nvSpPr>
          <p:spPr bwMode="auto">
            <a:xfrm>
              <a:off x="1152" y="1757"/>
              <a:ext cx="576" cy="73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2020-2021</a:t>
              </a:r>
            </a:p>
          </p:txBody>
        </p:sp>
        <p:sp>
          <p:nvSpPr>
            <p:cNvPr id="14354" name="Text Box 12"/>
            <p:cNvSpPr txBox="1">
              <a:spLocks noChangeArrowheads="1"/>
            </p:cNvSpPr>
            <p:nvPr/>
          </p:nvSpPr>
          <p:spPr bwMode="auto">
            <a:xfrm>
              <a:off x="1920" y="1757"/>
              <a:ext cx="574" cy="73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2021-2022</a:t>
              </a:r>
            </a:p>
          </p:txBody>
        </p:sp>
        <p:sp>
          <p:nvSpPr>
            <p:cNvPr id="14355" name="Text Box 13"/>
            <p:cNvSpPr txBox="1">
              <a:spLocks noChangeArrowheads="1"/>
            </p:cNvSpPr>
            <p:nvPr/>
          </p:nvSpPr>
          <p:spPr bwMode="auto">
            <a:xfrm>
              <a:off x="2609" y="1757"/>
              <a:ext cx="541" cy="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b="1" dirty="0">
                  <a:solidFill>
                    <a:srgbClr val="003399"/>
                  </a:solidFill>
                  <a:latin typeface="Arial" charset="0"/>
                  <a:cs typeface="Arial" charset="0"/>
                </a:rPr>
                <a:t>2022-2023</a:t>
              </a:r>
            </a:p>
          </p:txBody>
        </p:sp>
        <p:sp>
          <p:nvSpPr>
            <p:cNvPr id="14356" name="Text Box 14"/>
            <p:cNvSpPr txBox="1">
              <a:spLocks noChangeArrowheads="1"/>
            </p:cNvSpPr>
            <p:nvPr/>
          </p:nvSpPr>
          <p:spPr bwMode="auto">
            <a:xfrm>
              <a:off x="303" y="1913"/>
              <a:ext cx="675" cy="1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1799" b="1" dirty="0">
                  <a:solidFill>
                    <a:srgbClr val="003399"/>
                  </a:solidFill>
                </a:rPr>
                <a:t>CLUB donations</a:t>
              </a:r>
              <a:endParaRPr lang="en-US" sz="2099" b="1" dirty="0">
                <a:solidFill>
                  <a:srgbClr val="003399"/>
                </a:solidFill>
              </a:endParaRPr>
            </a:p>
          </p:txBody>
        </p:sp>
        <p:sp>
          <p:nvSpPr>
            <p:cNvPr id="14357" name="Line 16"/>
            <p:cNvSpPr>
              <a:spLocks noChangeShapeType="1"/>
            </p:cNvSpPr>
            <p:nvPr/>
          </p:nvSpPr>
          <p:spPr bwMode="auto">
            <a:xfrm>
              <a:off x="240" y="1728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4358" name="Line 17"/>
            <p:cNvSpPr>
              <a:spLocks noChangeShapeType="1"/>
            </p:cNvSpPr>
            <p:nvPr/>
          </p:nvSpPr>
          <p:spPr bwMode="auto">
            <a:xfrm>
              <a:off x="3216" y="1728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 sz="1350"/>
            </a:p>
          </p:txBody>
        </p:sp>
      </p:grpSp>
      <p:sp>
        <p:nvSpPr>
          <p:cNvPr id="14343" name="Rectangle 19"/>
          <p:cNvSpPr>
            <a:spLocks noChangeArrowheads="1"/>
          </p:cNvSpPr>
          <p:nvPr/>
        </p:nvSpPr>
        <p:spPr bwMode="auto">
          <a:xfrm>
            <a:off x="6445120" y="2745325"/>
            <a:ext cx="1199837" cy="591587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500" b="1" dirty="0" err="1">
                <a:solidFill>
                  <a:schemeClr val="bg1"/>
                </a:solidFill>
              </a:rPr>
              <a:t>invest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14344" name="Text Box 20"/>
          <p:cNvSpPr txBox="1">
            <a:spLocks noChangeArrowheads="1"/>
          </p:cNvSpPr>
          <p:nvPr/>
        </p:nvSpPr>
        <p:spPr bwMode="auto">
          <a:xfrm>
            <a:off x="5386635" y="4761076"/>
            <a:ext cx="2245795" cy="628634"/>
          </a:xfrm>
          <a:prstGeom prst="rect">
            <a:avLst/>
          </a:prstGeom>
          <a:gradFill rotWithShape="1">
            <a:gsLst>
              <a:gs pos="0">
                <a:srgbClr val="CAAD02"/>
              </a:gs>
              <a:gs pos="50000">
                <a:srgbClr val="EADE97"/>
              </a:gs>
              <a:gs pos="100000">
                <a:srgbClr val="CAAD0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kumimoji="1" lang="en-US" sz="2000" b="1" dirty="0">
                <a:solidFill>
                  <a:srgbClr val="FF0000"/>
                </a:solidFill>
              </a:rPr>
              <a:t>$ 122.420,82</a:t>
            </a:r>
          </a:p>
          <a:p>
            <a:pPr algn="ctr">
              <a:spcBef>
                <a:spcPct val="10000"/>
              </a:spcBef>
            </a:pPr>
            <a:r>
              <a:rPr kumimoji="1" lang="nl-BE" sz="1350" b="1" dirty="0"/>
              <a:t>District </a:t>
            </a:r>
            <a:r>
              <a:rPr kumimoji="1" lang="en-AU" sz="1350" b="1" dirty="0"/>
              <a:t>Designated </a:t>
            </a:r>
            <a:r>
              <a:rPr kumimoji="1" lang="nl-BE" sz="1350" b="1" dirty="0"/>
              <a:t>Fund</a:t>
            </a:r>
            <a:endParaRPr kumimoji="1" lang="fr-FR" sz="1350" b="1" dirty="0"/>
          </a:p>
        </p:txBody>
      </p:sp>
      <p:sp>
        <p:nvSpPr>
          <p:cNvPr id="14345" name="Rectangle 19"/>
          <p:cNvSpPr>
            <a:spLocks noChangeArrowheads="1"/>
          </p:cNvSpPr>
          <p:nvPr/>
        </p:nvSpPr>
        <p:spPr bwMode="auto">
          <a:xfrm>
            <a:off x="4857288" y="2786653"/>
            <a:ext cx="1199837" cy="591587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500" b="1" dirty="0" err="1">
                <a:solidFill>
                  <a:schemeClr val="bg1"/>
                </a:solidFill>
              </a:rPr>
              <a:t>invest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7901368" y="2773570"/>
            <a:ext cx="1209360" cy="52611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99" b="1" dirty="0">
                <a:solidFill>
                  <a:schemeClr val="bg1"/>
                </a:solidFill>
              </a:rPr>
              <a:t>SHARE</a:t>
            </a:r>
          </a:p>
        </p:txBody>
      </p:sp>
      <p:sp>
        <p:nvSpPr>
          <p:cNvPr id="14347" name="Text Box 20"/>
          <p:cNvSpPr txBox="1">
            <a:spLocks noChangeArrowheads="1"/>
          </p:cNvSpPr>
          <p:nvPr/>
        </p:nvSpPr>
        <p:spPr bwMode="auto">
          <a:xfrm>
            <a:off x="8234549" y="4782099"/>
            <a:ext cx="1900169" cy="628634"/>
          </a:xfrm>
          <a:prstGeom prst="rect">
            <a:avLst/>
          </a:prstGeom>
          <a:gradFill rotWithShape="1">
            <a:gsLst>
              <a:gs pos="0">
                <a:srgbClr val="CAAD02"/>
              </a:gs>
              <a:gs pos="50000">
                <a:srgbClr val="EADE97"/>
              </a:gs>
              <a:gs pos="100000">
                <a:srgbClr val="CAAD0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kumimoji="1" lang="en-US" sz="2000" b="1" dirty="0"/>
              <a:t>$122.420,82</a:t>
            </a:r>
          </a:p>
          <a:p>
            <a:pPr algn="ctr">
              <a:spcBef>
                <a:spcPct val="10000"/>
              </a:spcBef>
            </a:pPr>
            <a:r>
              <a:rPr kumimoji="1" lang="fr-FR" sz="1350" b="1" dirty="0"/>
              <a:t>World Fund</a:t>
            </a:r>
            <a:endParaRPr kumimoji="1" lang="fr-FR" sz="1350" dirty="0"/>
          </a:p>
        </p:txBody>
      </p:sp>
      <p:cxnSp>
        <p:nvCxnSpPr>
          <p:cNvPr id="31" name="Rechte verbindingslijn met pijl 30"/>
          <p:cNvCxnSpPr>
            <a:cxnSpLocks/>
            <a:stCxn id="40" idx="2"/>
          </p:cNvCxnSpPr>
          <p:nvPr/>
        </p:nvCxnSpPr>
        <p:spPr bwMode="auto">
          <a:xfrm flipH="1">
            <a:off x="6450447" y="3971559"/>
            <a:ext cx="2101776" cy="729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>
            <a:cxnSpLocks/>
            <a:endCxn id="14347" idx="0"/>
          </p:cNvCxnSpPr>
          <p:nvPr/>
        </p:nvCxnSpPr>
        <p:spPr bwMode="auto">
          <a:xfrm>
            <a:off x="8722240" y="3971559"/>
            <a:ext cx="462394" cy="8105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 Box 14">
            <a:extLst>
              <a:ext uri="{FF2B5EF4-FFF2-40B4-BE49-F238E27FC236}">
                <a16:creationId xmlns:a16="http://schemas.microsoft.com/office/drawing/2014/main" id="{AE53E029-9C2C-40E9-B2C6-D7A1BC93B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56" y="3407697"/>
            <a:ext cx="1416928" cy="13533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799" b="1" dirty="0">
                <a:solidFill>
                  <a:srgbClr val="003399"/>
                </a:solidFill>
              </a:rPr>
              <a:t>CLUB donations D2130</a:t>
            </a:r>
          </a:p>
          <a:p>
            <a:pPr algn="ctr">
              <a:spcBef>
                <a:spcPct val="50000"/>
              </a:spcBef>
            </a:pPr>
            <a:r>
              <a:rPr lang="en-US" sz="1799" b="1" dirty="0">
                <a:solidFill>
                  <a:srgbClr val="003399"/>
                </a:solidFill>
              </a:rPr>
              <a:t>30/6/2019</a:t>
            </a:r>
          </a:p>
          <a:p>
            <a:pPr algn="ctr">
              <a:spcBef>
                <a:spcPct val="50000"/>
              </a:spcBef>
            </a:pPr>
            <a:endParaRPr lang="en-US" sz="1799" b="1" dirty="0">
              <a:solidFill>
                <a:srgbClr val="003399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099" b="1" dirty="0">
              <a:solidFill>
                <a:srgbClr val="003399"/>
              </a:solidFill>
            </a:endParaRPr>
          </a:p>
        </p:txBody>
      </p: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E3D5D522-2F33-4C99-9916-592856535481}"/>
              </a:ext>
            </a:extLst>
          </p:cNvPr>
          <p:cNvCxnSpPr>
            <a:cxnSpLocks/>
          </p:cNvCxnSpPr>
          <p:nvPr/>
        </p:nvCxnSpPr>
        <p:spPr bwMode="auto">
          <a:xfrm>
            <a:off x="2113597" y="4066328"/>
            <a:ext cx="80109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 Box 13">
            <a:extLst>
              <a:ext uri="{FF2B5EF4-FFF2-40B4-BE49-F238E27FC236}">
                <a16:creationId xmlns:a16="http://schemas.microsoft.com/office/drawing/2014/main" id="{F7598C94-0C32-4B45-A068-326C734DA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986" y="5607899"/>
            <a:ext cx="3130831" cy="6694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b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>
                <a:solidFill>
                  <a:srgbClr val="FF0000"/>
                </a:solidFill>
                <a:latin typeface="Arial" charset="0"/>
                <a:cs typeface="Arial" charset="0"/>
              </a:rPr>
              <a:t>= </a:t>
            </a:r>
            <a:r>
              <a:rPr lang="en-US" sz="15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startbedrag</a:t>
            </a:r>
            <a:r>
              <a:rPr lang="en-US" sz="1500" b="1" dirty="0">
                <a:solidFill>
                  <a:srgbClr val="FF0000"/>
                </a:solidFill>
                <a:latin typeface="Arial" charset="0"/>
                <a:cs typeface="Arial" charset="0"/>
              </a:rPr>
              <a:t> DDF voor D.2130</a:t>
            </a:r>
          </a:p>
          <a:p>
            <a:pPr algn="ctr">
              <a:spcBef>
                <a:spcPct val="50000"/>
              </a:spcBef>
            </a:pPr>
            <a:r>
              <a:rPr lang="en-US" sz="1500" b="1" dirty="0">
                <a:solidFill>
                  <a:srgbClr val="FF0000"/>
                </a:solidFill>
                <a:latin typeface="Arial" charset="0"/>
                <a:cs typeface="Arial" charset="0"/>
              </a:rPr>
              <a:t>Op 1/7/2022</a:t>
            </a:r>
          </a:p>
        </p:txBody>
      </p: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3751272B-EDCF-455C-ABC7-9A4DE25851C0}"/>
              </a:ext>
            </a:extLst>
          </p:cNvPr>
          <p:cNvCxnSpPr>
            <a:cxnSpLocks/>
            <a:stCxn id="14344" idx="2"/>
          </p:cNvCxnSpPr>
          <p:nvPr/>
        </p:nvCxnSpPr>
        <p:spPr bwMode="auto">
          <a:xfrm>
            <a:off x="6509533" y="5389710"/>
            <a:ext cx="0" cy="21818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Afbeelding 35">
            <a:extLst>
              <a:ext uri="{FF2B5EF4-FFF2-40B4-BE49-F238E27FC236}">
                <a16:creationId xmlns:a16="http://schemas.microsoft.com/office/drawing/2014/main" id="{800C8E5E-D52A-1A47-80FA-EE42C4FEB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0" y="372000"/>
            <a:ext cx="2233204" cy="841660"/>
          </a:xfrm>
          <a:prstGeom prst="rect">
            <a:avLst/>
          </a:prstGeom>
        </p:spPr>
      </p:pic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C3C98387-D712-4239-9A78-C232E7C5F863}"/>
              </a:ext>
            </a:extLst>
          </p:cNvPr>
          <p:cNvCxnSpPr>
            <a:cxnSpLocks/>
          </p:cNvCxnSpPr>
          <p:nvPr/>
        </p:nvCxnSpPr>
        <p:spPr bwMode="auto">
          <a:xfrm flipH="1">
            <a:off x="4325324" y="3979915"/>
            <a:ext cx="3576044" cy="73983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 Box 20">
            <a:extLst>
              <a:ext uri="{FF2B5EF4-FFF2-40B4-BE49-F238E27FC236}">
                <a16:creationId xmlns:a16="http://schemas.microsoft.com/office/drawing/2014/main" id="{8259C415-6815-477E-9B46-9A0AAD365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721" y="4761076"/>
            <a:ext cx="2245795" cy="628634"/>
          </a:xfrm>
          <a:prstGeom prst="rect">
            <a:avLst/>
          </a:prstGeom>
          <a:gradFill rotWithShape="1">
            <a:gsLst>
              <a:gs pos="0">
                <a:srgbClr val="CAAD02"/>
              </a:gs>
              <a:gs pos="50000">
                <a:srgbClr val="EADE97"/>
              </a:gs>
              <a:gs pos="100000">
                <a:srgbClr val="CAAD0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kumimoji="1" lang="en-US" sz="2000" b="1" dirty="0"/>
              <a:t>- $ 12.242,08</a:t>
            </a:r>
          </a:p>
          <a:p>
            <a:pPr algn="ctr">
              <a:spcBef>
                <a:spcPct val="10000"/>
              </a:spcBef>
            </a:pPr>
            <a:r>
              <a:rPr kumimoji="1" lang="nl-BE" sz="1350" b="1" dirty="0"/>
              <a:t>5% Operating </a:t>
            </a:r>
            <a:r>
              <a:rPr kumimoji="1" lang="nl-BE" sz="1350" b="1" dirty="0" err="1"/>
              <a:t>Expenses</a:t>
            </a:r>
            <a:endParaRPr kumimoji="1" lang="fr-FR" sz="1350" b="1" dirty="0"/>
          </a:p>
        </p:txBody>
      </p:sp>
      <p:sp>
        <p:nvSpPr>
          <p:cNvPr id="8" name="Pijl: omhoog 7">
            <a:extLst>
              <a:ext uri="{FF2B5EF4-FFF2-40B4-BE49-F238E27FC236}">
                <a16:creationId xmlns:a16="http://schemas.microsoft.com/office/drawing/2014/main" id="{B2EC47A4-250F-408C-BD09-E0F906359C4E}"/>
              </a:ext>
            </a:extLst>
          </p:cNvPr>
          <p:cNvSpPr/>
          <p:nvPr/>
        </p:nvSpPr>
        <p:spPr>
          <a:xfrm>
            <a:off x="3600452" y="3438167"/>
            <a:ext cx="240632" cy="2796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A6C81BA6-ED2C-493A-8F06-24BAB38ED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141" y="3671477"/>
            <a:ext cx="1602164" cy="300082"/>
          </a:xfrm>
          <a:prstGeom prst="rect">
            <a:avLst/>
          </a:prstGeom>
          <a:gradFill rotWithShape="1">
            <a:gsLst>
              <a:gs pos="0">
                <a:srgbClr val="CAAD02"/>
              </a:gs>
              <a:gs pos="50000">
                <a:srgbClr val="EADE97"/>
              </a:gs>
              <a:gs pos="100000">
                <a:srgbClr val="CAAD0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fr-FR" sz="1350" b="1" dirty="0">
                <a:solidFill>
                  <a:srgbClr val="FF0000"/>
                </a:solidFill>
              </a:rPr>
              <a:t>$ 257.083,72 </a:t>
            </a:r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45EF40F8-98A0-4AD6-ADCC-7C6A84F54AB4}"/>
              </a:ext>
            </a:extLst>
          </p:cNvPr>
          <p:cNvSpPr/>
          <p:nvPr/>
        </p:nvSpPr>
        <p:spPr>
          <a:xfrm>
            <a:off x="8385731" y="3335542"/>
            <a:ext cx="240633" cy="300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2" name="Picture 2" descr="Rotary International on Twitter: &quot;The logo for the 2022-23 Rotary  presidential theme &quot;Imagine Rotary&quot; was designed by Riki Salam, an  Australian aboriginal artist. He also created the logo for the 2023 Rotary">
            <a:extLst>
              <a:ext uri="{FF2B5EF4-FFF2-40B4-BE49-F238E27FC236}">
                <a16:creationId xmlns:a16="http://schemas.microsoft.com/office/drawing/2014/main" id="{BBA1286A-574B-409D-F9AC-2219442B1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714" y="209549"/>
            <a:ext cx="742277" cy="7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1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 txBox="1">
            <a:spLocks noGrp="1"/>
          </p:cNvSpPr>
          <p:nvPr>
            <p:ph idx="1"/>
          </p:nvPr>
        </p:nvSpPr>
        <p:spPr>
          <a:xfrm>
            <a:off x="3121985" y="238611"/>
            <a:ext cx="6871869" cy="14209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3000" b="1" dirty="0">
                <a:solidFill>
                  <a:schemeClr val="bg1"/>
                </a:solidFill>
                <a:highlight>
                  <a:srgbClr val="FF0000"/>
                </a:highlight>
              </a:rPr>
              <a:t>DDF = ‘LEVENDE’ REKENING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</a:rPr>
              <a:t>NETTO STARKAPITAAL DDF OP  </a:t>
            </a:r>
            <a:r>
              <a:rPr lang="en-GB" b="1" dirty="0">
                <a:solidFill>
                  <a:srgbClr val="FF0000"/>
                </a:solidFill>
              </a:rPr>
              <a:t>1/07/2022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$ 122.420,82 New DDF + $ 103.012,81 </a:t>
            </a:r>
            <a:r>
              <a:rPr lang="en-GB" b="1" dirty="0" err="1">
                <a:solidFill>
                  <a:srgbClr val="FF0000"/>
                </a:solidFill>
              </a:rPr>
              <a:t>saldo</a:t>
            </a:r>
            <a:r>
              <a:rPr lang="en-GB" b="1" dirty="0">
                <a:solidFill>
                  <a:srgbClr val="FF0000"/>
                </a:solidFill>
              </a:rPr>
              <a:t> 30/6/2021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828258" y="2095741"/>
            <a:ext cx="2304256" cy="12557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dirty="0">
                <a:solidFill>
                  <a:schemeClr val="bg1"/>
                </a:solidFill>
              </a:rPr>
              <a:t>DISTRICT GRANT</a:t>
            </a:r>
          </a:p>
          <a:p>
            <a:pPr algn="ctr">
              <a:lnSpc>
                <a:spcPct val="90000"/>
              </a:lnSpc>
            </a:pPr>
            <a:endParaRPr lang="en-GB" sz="30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3000" b="1" dirty="0">
                <a:solidFill>
                  <a:srgbClr val="FF0000"/>
                </a:solidFill>
              </a:rPr>
              <a:t> $ 61.210,04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16373" y="2024883"/>
            <a:ext cx="3977481" cy="36656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dirty="0">
                <a:solidFill>
                  <a:schemeClr val="bg1"/>
                </a:solidFill>
              </a:rPr>
              <a:t>GLOBAL GRANT</a:t>
            </a:r>
          </a:p>
          <a:p>
            <a:pPr algn="ctr">
              <a:lnSpc>
                <a:spcPct val="90000"/>
              </a:lnSpc>
            </a:pPr>
            <a:endParaRPr lang="en-GB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+ $ 122.420,82 NEW DDF</a:t>
            </a:r>
          </a:p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+ $ 103.012,81  </a:t>
            </a:r>
            <a:r>
              <a:rPr lang="en-GB" dirty="0" err="1">
                <a:solidFill>
                  <a:schemeClr val="bg1"/>
                </a:solidFill>
              </a:rPr>
              <a:t>saldo</a:t>
            </a:r>
            <a:r>
              <a:rPr lang="en-GB" dirty="0">
                <a:solidFill>
                  <a:schemeClr val="bg1"/>
                </a:solidFill>
              </a:rPr>
              <a:t> 30/6/2021 =</a:t>
            </a:r>
          </a:p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3000" b="1" dirty="0">
                <a:solidFill>
                  <a:srgbClr val="FF0000"/>
                </a:solidFill>
              </a:rPr>
              <a:t>$ 225.433,63</a:t>
            </a:r>
          </a:p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- $ 61.210,04 DISTRICT GRANT</a:t>
            </a:r>
          </a:p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- $ 13.892 AL VASTGELEGD =</a:t>
            </a:r>
          </a:p>
          <a:p>
            <a:pPr algn="ctr">
              <a:lnSpc>
                <a:spcPct val="90000"/>
              </a:lnSpc>
            </a:pPr>
            <a:endParaRPr lang="en-GB" sz="30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3000" b="1" dirty="0">
                <a:solidFill>
                  <a:srgbClr val="FF0000"/>
                </a:solidFill>
              </a:rPr>
              <a:t>$ 150.331,59</a:t>
            </a:r>
            <a:endParaRPr lang="en-GB" sz="3000" u="sng" dirty="0">
              <a:solidFill>
                <a:schemeClr val="bg1"/>
              </a:solidFill>
            </a:endParaRPr>
          </a:p>
        </p:txBody>
      </p:sp>
      <p:cxnSp>
        <p:nvCxnSpPr>
          <p:cNvPr id="18" name="Rechte verbindingslijn 17"/>
          <p:cNvCxnSpPr>
            <a:cxnSpLocks/>
          </p:cNvCxnSpPr>
          <p:nvPr/>
        </p:nvCxnSpPr>
        <p:spPr>
          <a:xfrm>
            <a:off x="6852744" y="1659513"/>
            <a:ext cx="94594" cy="3653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>
            <a:cxnSpLocks/>
          </p:cNvCxnSpPr>
          <p:nvPr/>
        </p:nvCxnSpPr>
        <p:spPr>
          <a:xfrm flipH="1">
            <a:off x="4088524" y="1659513"/>
            <a:ext cx="171504" cy="4718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4">
            <a:extLst>
              <a:ext uri="{FF2B5EF4-FFF2-40B4-BE49-F238E27FC236}">
                <a16:creationId xmlns:a16="http://schemas.microsoft.com/office/drawing/2014/main" id="{FAB5BCD5-0142-4F3C-811A-26D74091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258" y="4000885"/>
            <a:ext cx="2304256" cy="13225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799" b="1" dirty="0">
                <a:solidFill>
                  <a:srgbClr val="003399"/>
                </a:solidFill>
              </a:rPr>
              <a:t>50% van New DDF </a:t>
            </a:r>
          </a:p>
          <a:p>
            <a:pPr algn="ctr">
              <a:spcBef>
                <a:spcPct val="50000"/>
              </a:spcBef>
            </a:pPr>
            <a:r>
              <a:rPr lang="en-US" sz="1799" b="1" dirty="0">
                <a:solidFill>
                  <a:srgbClr val="003399"/>
                </a:solidFill>
              </a:rPr>
              <a:t>= </a:t>
            </a:r>
            <a:r>
              <a:rPr lang="en-US" sz="1799" b="1" dirty="0" err="1">
                <a:solidFill>
                  <a:srgbClr val="003399"/>
                </a:solidFill>
              </a:rPr>
              <a:t>vastgelegd</a:t>
            </a:r>
            <a:r>
              <a:rPr lang="en-US" sz="1799" b="1" dirty="0">
                <a:solidFill>
                  <a:srgbClr val="003399"/>
                </a:solidFill>
              </a:rPr>
              <a:t> door </a:t>
            </a:r>
          </a:p>
          <a:p>
            <a:pPr algn="ctr">
              <a:spcBef>
                <a:spcPct val="50000"/>
              </a:spcBef>
            </a:pPr>
            <a:r>
              <a:rPr lang="en-US" sz="1799" b="1" dirty="0">
                <a:solidFill>
                  <a:srgbClr val="003399"/>
                </a:solidFill>
              </a:rPr>
              <a:t>TRF INT</a:t>
            </a:r>
          </a:p>
          <a:p>
            <a:pPr algn="ctr">
              <a:spcBef>
                <a:spcPct val="50000"/>
              </a:spcBef>
            </a:pPr>
            <a:endParaRPr lang="en-US" sz="1799" b="1" dirty="0">
              <a:solidFill>
                <a:srgbClr val="003399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099" b="1" dirty="0">
              <a:solidFill>
                <a:srgbClr val="003399"/>
              </a:solidFill>
            </a:endParaRPr>
          </a:p>
        </p:txBody>
      </p: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93998D4E-AFB3-457A-B48E-69C35E1723A3}"/>
              </a:ext>
            </a:extLst>
          </p:cNvPr>
          <p:cNvCxnSpPr>
            <a:cxnSpLocks/>
            <a:stCxn id="7" idx="2"/>
            <a:endCxn id="28" idx="0"/>
          </p:cNvCxnSpPr>
          <p:nvPr/>
        </p:nvCxnSpPr>
        <p:spPr>
          <a:xfrm>
            <a:off x="3980386" y="3351469"/>
            <a:ext cx="0" cy="6494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35">
            <a:extLst>
              <a:ext uri="{FF2B5EF4-FFF2-40B4-BE49-F238E27FC236}">
                <a16:creationId xmlns:a16="http://schemas.microsoft.com/office/drawing/2014/main" id="{678CAA45-DD89-544C-974A-D930858F7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0" y="372000"/>
            <a:ext cx="2233204" cy="841660"/>
          </a:xfrm>
          <a:prstGeom prst="rect">
            <a:avLst/>
          </a:prstGeom>
        </p:spPr>
      </p:pic>
      <p:pic>
        <p:nvPicPr>
          <p:cNvPr id="13" name="Picture 2" descr="Rotary International on Twitter: &quot;The logo for the 2022-23 Rotary  presidential theme &quot;Imagine Rotary&quot; was designed by Riki Salam, an  Australian aboriginal artist. He also created the logo for the 2023 Rotary">
            <a:extLst>
              <a:ext uri="{FF2B5EF4-FFF2-40B4-BE49-F238E27FC236}">
                <a16:creationId xmlns:a16="http://schemas.microsoft.com/office/drawing/2014/main" id="{96D3EF08-DDB6-E71C-5485-DD37C7CEC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5239854"/>
            <a:ext cx="742277" cy="7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isrotaryforyou.com/wp-content/uploads/2014/03/New-TRF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55" y="348191"/>
            <a:ext cx="3556966" cy="13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256088" y="3124217"/>
            <a:ext cx="8076413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5">
                    <a:lumMod val="75000"/>
                  </a:schemeClr>
                </a:solidFill>
              </a:rPr>
              <a:t>Rotary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5">
                    <a:lumMod val="75000"/>
                  </a:schemeClr>
                </a:solidFill>
              </a:rPr>
              <a:t>Rotary Foundation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nl-BE" sz="2400" dirty="0" err="1">
                <a:solidFill>
                  <a:schemeClr val="accent5">
                    <a:lumMod val="75000"/>
                  </a:schemeClr>
                </a:solidFill>
              </a:rPr>
              <a:t>Giving</a:t>
            </a:r>
            <a:r>
              <a:rPr lang="nl-BE" sz="2400" dirty="0">
                <a:solidFill>
                  <a:schemeClr val="accent5">
                    <a:lumMod val="75000"/>
                  </a:schemeClr>
                </a:solidFill>
              </a:rPr>
              <a:t> Tree &amp;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5">
                    <a:lumMod val="75000"/>
                  </a:schemeClr>
                </a:solidFill>
              </a:rPr>
              <a:t>Koken kost geld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5">
                    <a:lumMod val="75000"/>
                  </a:schemeClr>
                </a:solidFill>
              </a:rPr>
              <a:t>Q&amp;A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5">
                    <a:lumMod val="75000"/>
                  </a:schemeClr>
                </a:solidFill>
              </a:rPr>
              <a:t>R22 : Kathleen Van Rysseghem, RRFC &amp; PDG</a:t>
            </a:r>
          </a:p>
        </p:txBody>
      </p:sp>
      <p:sp>
        <p:nvSpPr>
          <p:cNvPr id="10" name="Tijdelijke aanduiding voor voettekst 8"/>
          <p:cNvSpPr txBox="1">
            <a:spLocks/>
          </p:cNvSpPr>
          <p:nvPr/>
        </p:nvSpPr>
        <p:spPr>
          <a:xfrm>
            <a:off x="1137754" y="2355134"/>
            <a:ext cx="1680804" cy="46846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TOPICS</a:t>
            </a:r>
            <a:endParaRPr lang="fr-FR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FAB588D-0C33-21B6-58BE-CA85A86AB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016" y="348191"/>
            <a:ext cx="2265889" cy="34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433B-F396-5B44-B9FF-3FEEF69E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01" y="1163662"/>
            <a:ext cx="9490185" cy="701674"/>
          </a:xfrm>
        </p:spPr>
        <p:txBody>
          <a:bodyPr>
            <a:noAutofit/>
          </a:bodyPr>
          <a:lstStyle/>
          <a:p>
            <a:r>
              <a:rPr lang="nl-BE" sz="4400" dirty="0">
                <a:latin typeface="+mn-lt"/>
              </a:rPr>
              <a:t>TRF MADE SIMPLE - KOKEN KOST GELD …</a:t>
            </a:r>
            <a:endParaRPr lang="en-BE" sz="4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E3CE-AF95-3945-821D-8036CC68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096" y="2282374"/>
            <a:ext cx="8615415" cy="2899226"/>
          </a:xfrm>
        </p:spPr>
        <p:txBody>
          <a:bodyPr>
            <a:noAutofit/>
          </a:bodyPr>
          <a:lstStyle/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chemeClr val="bg2"/>
                </a:solidFill>
              </a:rPr>
              <a:t>TRF D2130 - Balans 2021-22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chemeClr val="bg2"/>
                </a:solidFill>
              </a:rPr>
              <a:t>Financiering van de Grants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rgbClr val="294392"/>
                </a:solidFill>
              </a:rPr>
              <a:t>Inkomsten </a:t>
            </a:r>
            <a:r>
              <a:rPr lang="nl-BE" sz="4000" b="1" dirty="0" err="1">
                <a:solidFill>
                  <a:srgbClr val="294392"/>
                </a:solidFill>
              </a:rPr>
              <a:t>Annual</a:t>
            </a:r>
            <a:r>
              <a:rPr lang="nl-BE" sz="4000" b="1" dirty="0">
                <a:solidFill>
                  <a:srgbClr val="294392"/>
                </a:solidFill>
              </a:rPr>
              <a:t> Fund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chemeClr val="bg2"/>
                </a:solidFill>
              </a:rPr>
              <a:t>ROTARY &amp; KBS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D6814-892F-5044-B901-9C4F2D92C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04" y="4888259"/>
            <a:ext cx="4118996" cy="163134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EDDCDA4-FE75-F116-A8C7-92F281AE7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186" y="708327"/>
            <a:ext cx="2265889" cy="34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452FE-EC77-484D-BA85-06A3F25C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37" y="611969"/>
            <a:ext cx="10058400" cy="616227"/>
          </a:xfrm>
        </p:spPr>
        <p:txBody>
          <a:bodyPr/>
          <a:lstStyle/>
          <a:p>
            <a:r>
              <a:rPr lang="nl-BE" sz="4000" dirty="0">
                <a:latin typeface="+mn-lt"/>
              </a:rPr>
              <a:t>KOKEN KOST GELD …</a:t>
            </a:r>
            <a:endParaRPr lang="nl-BE" dirty="0"/>
          </a:p>
        </p:txBody>
      </p:sp>
      <p:pic>
        <p:nvPicPr>
          <p:cNvPr id="1026" name="Picture 2" descr="Financieel - Huis van het Kind Kontich">
            <a:extLst>
              <a:ext uri="{FF2B5EF4-FFF2-40B4-BE49-F238E27FC236}">
                <a16:creationId xmlns:a16="http://schemas.microsoft.com/office/drawing/2014/main" id="{AC4B0FE1-2E6B-4346-B2E2-7D97712E30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22" y="1439916"/>
            <a:ext cx="6296672" cy="21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14">
            <a:extLst>
              <a:ext uri="{FF2B5EF4-FFF2-40B4-BE49-F238E27FC236}">
                <a16:creationId xmlns:a16="http://schemas.microsoft.com/office/drawing/2014/main" id="{FFBBD9E5-45C4-47CC-B7FA-1DC08CF4147D}"/>
              </a:ext>
            </a:extLst>
          </p:cNvPr>
          <p:cNvSpPr txBox="1">
            <a:spLocks/>
          </p:cNvSpPr>
          <p:nvPr/>
        </p:nvSpPr>
        <p:spPr>
          <a:xfrm>
            <a:off x="38100" y="3763270"/>
            <a:ext cx="12192000" cy="747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4000" b="1" dirty="0">
                <a:solidFill>
                  <a:srgbClr val="FF1D8E"/>
                </a:solidFill>
                <a:sym typeface="Wingdings" panose="05000000000000000000" pitchFamily="2" charset="2"/>
              </a:rPr>
              <a:t></a:t>
            </a:r>
            <a:r>
              <a:rPr lang="nl-NL" sz="3600" b="1" dirty="0">
                <a:solidFill>
                  <a:srgbClr val="FF1D8E"/>
                </a:solidFill>
                <a:sym typeface="Wingdings" panose="05000000000000000000" pitchFamily="2" charset="2"/>
              </a:rPr>
              <a:t> </a:t>
            </a:r>
            <a:r>
              <a:rPr lang="nl-NL" sz="3600" b="1" dirty="0">
                <a:solidFill>
                  <a:srgbClr val="FF1D8E"/>
                </a:solidFill>
              </a:rPr>
              <a:t>Zonder donaties, geen grants…</a:t>
            </a:r>
            <a:endParaRPr lang="en-US" sz="3200" b="1" dirty="0">
              <a:solidFill>
                <a:srgbClr val="FF1D8E"/>
              </a:solidFill>
            </a:endParaRPr>
          </a:p>
        </p:txBody>
      </p:sp>
      <p:sp>
        <p:nvSpPr>
          <p:cNvPr id="6" name="Subtitle 14">
            <a:extLst>
              <a:ext uri="{FF2B5EF4-FFF2-40B4-BE49-F238E27FC236}">
                <a16:creationId xmlns:a16="http://schemas.microsoft.com/office/drawing/2014/main" id="{E6C2D8B3-97A4-406C-B1CF-14ACD367CF0E}"/>
              </a:ext>
            </a:extLst>
          </p:cNvPr>
          <p:cNvSpPr txBox="1">
            <a:spLocks/>
          </p:cNvSpPr>
          <p:nvPr/>
        </p:nvSpPr>
        <p:spPr>
          <a:xfrm>
            <a:off x="38100" y="4657976"/>
            <a:ext cx="12192000" cy="747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4000" b="1" dirty="0">
                <a:solidFill>
                  <a:srgbClr val="FF1D8E"/>
                </a:solidFill>
                <a:sym typeface="Wingdings" panose="05000000000000000000" pitchFamily="2" charset="2"/>
              </a:rPr>
              <a:t></a:t>
            </a:r>
            <a:r>
              <a:rPr lang="nl-NL" sz="3600" b="1" dirty="0">
                <a:solidFill>
                  <a:srgbClr val="FF1D8E"/>
                </a:solidFill>
                <a:sym typeface="Wingdings" panose="05000000000000000000" pitchFamily="2" charset="2"/>
              </a:rPr>
              <a:t> </a:t>
            </a:r>
            <a:r>
              <a:rPr lang="nl-NL" sz="3600" b="1" dirty="0">
                <a:solidFill>
                  <a:srgbClr val="FF1D8E"/>
                </a:solidFill>
              </a:rPr>
              <a:t>Zonder grants, geen reden voor donaties…</a:t>
            </a:r>
            <a:endParaRPr lang="en-US" sz="3200" b="1" dirty="0">
              <a:solidFill>
                <a:srgbClr val="FF1D8E"/>
              </a:solidFill>
            </a:endParaRPr>
          </a:p>
        </p:txBody>
      </p:sp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EC0CF67-7DBA-AE8A-8CA1-64C531BB9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72" y="185525"/>
            <a:ext cx="4238513" cy="787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2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FEF45A-E17A-449B-966F-7B58180F6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787" y="3905081"/>
            <a:ext cx="3768239" cy="1895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64BD3D-4580-4177-8BEB-2AA2D6AC3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99" y="711275"/>
            <a:ext cx="4894697" cy="3101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5F6349-1575-4893-9A3D-CAF75111E4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95056" y="711275"/>
            <a:ext cx="5293702" cy="31016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68E83C-A4ED-4C21-BEB4-25534D6CF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212" y="3905080"/>
            <a:ext cx="2176685" cy="189582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77B37-37F4-438C-BC0D-883E1CF75447}"/>
              </a:ext>
            </a:extLst>
          </p:cNvPr>
          <p:cNvGrpSpPr/>
          <p:nvPr/>
        </p:nvGrpSpPr>
        <p:grpSpPr>
          <a:xfrm>
            <a:off x="4695125" y="1257549"/>
            <a:ext cx="820375" cy="2501080"/>
            <a:chOff x="4627115" y="2178460"/>
            <a:chExt cx="820375" cy="25010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249127-D619-41A5-80F6-E0F313DAAEED}"/>
                </a:ext>
              </a:extLst>
            </p:cNvPr>
            <p:cNvSpPr/>
            <p:nvPr/>
          </p:nvSpPr>
          <p:spPr>
            <a:xfrm>
              <a:off x="4737371" y="2178460"/>
              <a:ext cx="710119" cy="250108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C58335-B20B-415D-B835-02B3315B0518}"/>
                </a:ext>
              </a:extLst>
            </p:cNvPr>
            <p:cNvSpPr/>
            <p:nvPr/>
          </p:nvSpPr>
          <p:spPr>
            <a:xfrm>
              <a:off x="4627115" y="4367720"/>
              <a:ext cx="710119" cy="31182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D1CE8D-3509-4CAE-9BF9-F71C2E17503F}"/>
              </a:ext>
            </a:extLst>
          </p:cNvPr>
          <p:cNvGrpSpPr/>
          <p:nvPr/>
        </p:nvGrpSpPr>
        <p:grpSpPr>
          <a:xfrm>
            <a:off x="10538205" y="1278253"/>
            <a:ext cx="820375" cy="2501080"/>
            <a:chOff x="4627115" y="2178460"/>
            <a:chExt cx="820375" cy="2501080"/>
          </a:xfrm>
          <a:solidFill>
            <a:srgbClr val="548235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1213F0-E740-49A2-B89F-F5A63C6A1698}"/>
                </a:ext>
              </a:extLst>
            </p:cNvPr>
            <p:cNvSpPr/>
            <p:nvPr/>
          </p:nvSpPr>
          <p:spPr>
            <a:xfrm>
              <a:off x="4737371" y="2178460"/>
              <a:ext cx="710119" cy="2501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7A50F9-BE35-4E18-B48A-287EEBD627BD}"/>
                </a:ext>
              </a:extLst>
            </p:cNvPr>
            <p:cNvSpPr/>
            <p:nvPr/>
          </p:nvSpPr>
          <p:spPr>
            <a:xfrm>
              <a:off x="4627115" y="4367720"/>
              <a:ext cx="710119" cy="31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Oval 6">
            <a:extLst>
              <a:ext uri="{FF2B5EF4-FFF2-40B4-BE49-F238E27FC236}">
                <a16:creationId xmlns:a16="http://schemas.microsoft.com/office/drawing/2014/main" id="{6F659901-D964-4120-82BD-6ED119000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323" y="5452231"/>
            <a:ext cx="1922846" cy="431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nl-BE" altLang="nl-BE" sz="2800">
              <a:solidFill>
                <a:srgbClr val="000099"/>
              </a:solidFill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2A8B5C83-E2BB-4A88-9754-D6652D55B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687" y="5473013"/>
            <a:ext cx="1908175" cy="431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nl-BE" altLang="nl-BE" sz="2800">
              <a:solidFill>
                <a:srgbClr val="000099"/>
              </a:solidFill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82849A3F-E512-4FFC-9EA8-A17A29974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4935" y="5462622"/>
            <a:ext cx="1908175" cy="431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nl-BE" altLang="nl-BE" sz="2800">
              <a:solidFill>
                <a:srgbClr val="000099"/>
              </a:solidFill>
            </a:endParaRPr>
          </a:p>
        </p:txBody>
      </p:sp>
      <p:pic>
        <p:nvPicPr>
          <p:cNvPr id="19" name="Picture 2" descr="Rotary International on Twitter: &quot;The logo for the 2022-23 Rotary  presidential theme &quot;Imagine Rotary&quot; was designed by Riki Salam, an  Australian aboriginal artist. He also created the logo for the 2023 Rotary">
            <a:extLst>
              <a:ext uri="{FF2B5EF4-FFF2-40B4-BE49-F238E27FC236}">
                <a16:creationId xmlns:a16="http://schemas.microsoft.com/office/drawing/2014/main" id="{E9CBE669-3FD4-4397-35B4-8BA5962C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2" y="5112654"/>
            <a:ext cx="903620" cy="9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433B-F396-5B44-B9FF-3FEEF69E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84" y="257882"/>
            <a:ext cx="4913133" cy="786831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7A81B"/>
                </a:solidFill>
                <a:latin typeface="+mn-lt"/>
              </a:rPr>
              <a:t>We have a </a:t>
            </a:r>
            <a:r>
              <a:rPr lang="nl-BE" dirty="0" err="1">
                <a:solidFill>
                  <a:srgbClr val="F7A81B"/>
                </a:solidFill>
                <a:latin typeface="+mn-lt"/>
              </a:rPr>
              <a:t>problem</a:t>
            </a:r>
            <a:r>
              <a:rPr lang="nl-BE" dirty="0">
                <a:solidFill>
                  <a:srgbClr val="F7A81B"/>
                </a:solidFill>
                <a:latin typeface="+mn-lt"/>
              </a:rPr>
              <a:t> …</a:t>
            </a:r>
            <a:endParaRPr lang="en-BE" dirty="0">
              <a:solidFill>
                <a:srgbClr val="F7A81B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E3CE-AF95-3945-821D-8036CC68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84" y="1044713"/>
            <a:ext cx="11565959" cy="5135370"/>
          </a:xfrm>
        </p:spPr>
        <p:txBody>
          <a:bodyPr>
            <a:noAutofit/>
          </a:bodyPr>
          <a:lstStyle/>
          <a:p>
            <a:r>
              <a:rPr lang="nl-BE" sz="2400" b="1" dirty="0">
                <a:solidFill>
                  <a:srgbClr val="294392"/>
                </a:solidFill>
              </a:rPr>
              <a:t>World Fund dreigt onvoldoende te worden om alle aanvragen GG te honoreren!</a:t>
            </a:r>
          </a:p>
          <a:p>
            <a:r>
              <a:rPr lang="nl-BE" sz="2400" dirty="0">
                <a:solidFill>
                  <a:srgbClr val="294392"/>
                </a:solidFill>
              </a:rPr>
              <a:t>Een oplossing = meer doneren!</a:t>
            </a:r>
          </a:p>
          <a:p>
            <a:r>
              <a:rPr lang="nl-BE" sz="2400" dirty="0">
                <a:solidFill>
                  <a:srgbClr val="294392"/>
                </a:solidFill>
              </a:rPr>
              <a:t>Clubs: streefdoel: 100$/</a:t>
            </a:r>
            <a:r>
              <a:rPr lang="nl-BE" sz="2400" dirty="0" err="1">
                <a:solidFill>
                  <a:srgbClr val="294392"/>
                </a:solidFill>
              </a:rPr>
              <a:t>jr</a:t>
            </a:r>
            <a:r>
              <a:rPr lang="nl-BE" sz="2400" dirty="0">
                <a:solidFill>
                  <a:srgbClr val="294392"/>
                </a:solidFill>
              </a:rPr>
              <a:t>/lid =&gt; World Fund (solidariteitscheck + 40$/</a:t>
            </a:r>
            <a:r>
              <a:rPr lang="nl-BE" sz="2400" dirty="0" err="1">
                <a:solidFill>
                  <a:srgbClr val="294392"/>
                </a:solidFill>
              </a:rPr>
              <a:t>jr</a:t>
            </a:r>
            <a:r>
              <a:rPr lang="nl-BE" sz="2400" dirty="0">
                <a:solidFill>
                  <a:srgbClr val="294392"/>
                </a:solidFill>
              </a:rPr>
              <a:t>/lid =&gt; Polio Fund</a:t>
            </a:r>
          </a:p>
          <a:p>
            <a:r>
              <a:rPr lang="nl-BE" sz="2400" dirty="0">
                <a:solidFill>
                  <a:srgbClr val="294392"/>
                </a:solidFill>
              </a:rPr>
              <a:t>Elk van ons steunt</a:t>
            </a:r>
          </a:p>
          <a:p>
            <a:pPr marL="201168" lvl="1" indent="0">
              <a:buNone/>
            </a:pPr>
            <a:r>
              <a:rPr lang="nl-BE" sz="2400" dirty="0">
                <a:solidFill>
                  <a:srgbClr val="294392"/>
                </a:solidFill>
              </a:rPr>
              <a:t>	“Kom op tegen Kanker”, “Artsen zonder grenzen”, “Plan International”, …</a:t>
            </a:r>
          </a:p>
          <a:p>
            <a:r>
              <a:rPr lang="nl-BE" sz="2400" dirty="0">
                <a:solidFill>
                  <a:srgbClr val="294392"/>
                </a:solidFill>
              </a:rPr>
              <a:t>Maar NIET onze eigen organisatie waar we allen lid van zijn: Rotary International.</a:t>
            </a:r>
          </a:p>
          <a:p>
            <a:r>
              <a:rPr lang="nl-BE" sz="2400" b="1" dirty="0">
                <a:solidFill>
                  <a:srgbClr val="294392"/>
                </a:solidFill>
              </a:rPr>
              <a:t>Onze ‘Vlaamse’ cultuur? Het moet fiscaal aftrekbaarheid zijn …</a:t>
            </a:r>
          </a:p>
          <a:p>
            <a:r>
              <a:rPr lang="nl-BE" sz="2400" dirty="0">
                <a:solidFill>
                  <a:srgbClr val="294392"/>
                </a:solidFill>
              </a:rPr>
              <a:t>Voortaan zijn onze giften (individueel én van bedrijven) aan RI fiscaal aftrekbaar indien gestort via de Koning Boudewijn Stichting….. </a:t>
            </a:r>
          </a:p>
          <a:p>
            <a:r>
              <a:rPr lang="nl-BE" sz="2400" dirty="0">
                <a:solidFill>
                  <a:srgbClr val="294392"/>
                </a:solidFill>
              </a:rPr>
              <a:t>Cf. ook Rotary Contact, september 2021, p. 19</a:t>
            </a:r>
          </a:p>
          <a:p>
            <a:endParaRPr lang="nl-BE" dirty="0"/>
          </a:p>
          <a:p>
            <a:endParaRPr lang="nl-BE" dirty="0"/>
          </a:p>
          <a:p>
            <a:endParaRPr lang="en-BE" dirty="0"/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847C290-03B0-A238-C6BE-A538C45BA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30" y="5392249"/>
            <a:ext cx="4238513" cy="787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7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433B-F396-5B44-B9FF-3FEEF69E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92" y="1108759"/>
            <a:ext cx="9604067" cy="701674"/>
          </a:xfrm>
        </p:spPr>
        <p:txBody>
          <a:bodyPr>
            <a:noAutofit/>
          </a:bodyPr>
          <a:lstStyle/>
          <a:p>
            <a:r>
              <a:rPr lang="nl-BE" sz="4400" dirty="0">
                <a:latin typeface="+mn-lt"/>
              </a:rPr>
              <a:t>TRF MADE SIMPLE - KOKEN KOST GELD …</a:t>
            </a:r>
            <a:endParaRPr lang="en-BE" sz="4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E3CE-AF95-3945-821D-8036CC68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482" y="1996620"/>
            <a:ext cx="8615415" cy="2899226"/>
          </a:xfrm>
        </p:spPr>
        <p:txBody>
          <a:bodyPr>
            <a:noAutofit/>
          </a:bodyPr>
          <a:lstStyle/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chemeClr val="bg2"/>
                </a:solidFill>
              </a:rPr>
              <a:t>TRF D2130 - Balans 2021-22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chemeClr val="bg2"/>
                </a:solidFill>
              </a:rPr>
              <a:t>Financiering van de Grants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chemeClr val="bg2"/>
                </a:solidFill>
              </a:rPr>
              <a:t>Inkomsten </a:t>
            </a:r>
            <a:r>
              <a:rPr lang="nl-BE" sz="4000" b="1" dirty="0" err="1">
                <a:solidFill>
                  <a:schemeClr val="bg2"/>
                </a:solidFill>
              </a:rPr>
              <a:t>Annual</a:t>
            </a:r>
            <a:r>
              <a:rPr lang="nl-BE" sz="4000" b="1" dirty="0">
                <a:solidFill>
                  <a:schemeClr val="bg2"/>
                </a:solidFill>
              </a:rPr>
              <a:t> Fund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rgbClr val="294392"/>
                </a:solidFill>
              </a:rPr>
              <a:t>ROTARY &amp; KBS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D6814-892F-5044-B901-9C4F2D92C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04" y="4888259"/>
            <a:ext cx="4118996" cy="1631343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390CA204-7420-4920-B863-D19B4EA44F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911" y="4401305"/>
            <a:ext cx="1460067" cy="1733830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83C3E1D-BA6A-AC40-274B-396A36E7D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82" y="5268220"/>
            <a:ext cx="4238513" cy="78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DAF9130-AA19-7229-704A-4E40DCB9B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9459" y="479161"/>
            <a:ext cx="2265889" cy="34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433B-F396-5B44-B9FF-3FEEF69E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8310" y="33090"/>
            <a:ext cx="5588435" cy="544979"/>
          </a:xfrm>
        </p:spPr>
        <p:txBody>
          <a:bodyPr>
            <a:normAutofit fontScale="90000"/>
          </a:bodyPr>
          <a:lstStyle/>
          <a:p>
            <a:r>
              <a:rPr lang="nl-BE" dirty="0">
                <a:solidFill>
                  <a:srgbClr val="F7A81B"/>
                </a:solidFill>
                <a:latin typeface="+mn-lt"/>
              </a:rPr>
              <a:t>Concreet : hoe doneren ?</a:t>
            </a:r>
            <a:endParaRPr lang="en-BE" dirty="0">
              <a:solidFill>
                <a:srgbClr val="F7A81B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E3CE-AF95-3945-821D-8036CC68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44" y="539832"/>
            <a:ext cx="11181993" cy="5919953"/>
          </a:xfrm>
        </p:spPr>
        <p:txBody>
          <a:bodyPr>
            <a:noAutofit/>
          </a:bodyPr>
          <a:lstStyle/>
          <a:p>
            <a:r>
              <a:rPr lang="nl-BE" sz="2400" dirty="0">
                <a:solidFill>
                  <a:srgbClr val="294392"/>
                </a:solidFill>
              </a:rPr>
              <a:t>Elke gift (minimum 40 € om fiscaal aftrekbaar te zijn) stort je op :</a:t>
            </a:r>
          </a:p>
          <a:p>
            <a:r>
              <a:rPr lang="nl-BE" sz="2400" dirty="0">
                <a:solidFill>
                  <a:srgbClr val="0070C0"/>
                </a:solidFill>
              </a:rPr>
              <a:t>	</a:t>
            </a:r>
            <a:r>
              <a:rPr lang="nl-BE" sz="2400" dirty="0">
                <a:solidFill>
                  <a:srgbClr val="FF0000"/>
                </a:solidFill>
              </a:rPr>
              <a:t>BE10 0000 0000 0404 </a:t>
            </a:r>
            <a:r>
              <a:rPr lang="nl-BE" sz="2400" dirty="0">
                <a:solidFill>
                  <a:srgbClr val="294392"/>
                </a:solidFill>
              </a:rPr>
              <a:t>(BIC : BPOTBEB)  van de Koning Boudewijn Stichting</a:t>
            </a:r>
          </a:p>
          <a:p>
            <a:r>
              <a:rPr lang="nl-BE" sz="2400" dirty="0">
                <a:solidFill>
                  <a:srgbClr val="294392"/>
                </a:solidFill>
              </a:rPr>
              <a:t>Reken wel steeds </a:t>
            </a:r>
            <a:r>
              <a:rPr lang="nl-BE" sz="2400" dirty="0">
                <a:solidFill>
                  <a:srgbClr val="FF0000"/>
                </a:solidFill>
              </a:rPr>
              <a:t>2% kosten </a:t>
            </a:r>
            <a:r>
              <a:rPr lang="nl-BE" sz="2400" dirty="0">
                <a:solidFill>
                  <a:srgbClr val="294392"/>
                </a:solidFill>
              </a:rPr>
              <a:t>bij. Concreet: als je 100 € wil doneren, stort je 102 €!</a:t>
            </a:r>
          </a:p>
          <a:p>
            <a:r>
              <a:rPr lang="nl-BE" sz="2400" dirty="0">
                <a:solidFill>
                  <a:srgbClr val="294392"/>
                </a:solidFill>
              </a:rPr>
              <a:t>Je gebruikt, </a:t>
            </a:r>
            <a:r>
              <a:rPr lang="nl-BE" sz="2400" dirty="0">
                <a:solidFill>
                  <a:srgbClr val="FF0000"/>
                </a:solidFill>
              </a:rPr>
              <a:t>in de tekstzone, </a:t>
            </a:r>
            <a:r>
              <a:rPr lang="nl-BE" sz="2400" dirty="0">
                <a:solidFill>
                  <a:srgbClr val="294392"/>
                </a:solidFill>
              </a:rPr>
              <a:t>volgende  mededeling (verschillend voor elk programma):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nl-BE" sz="2400" b="1" dirty="0">
                <a:solidFill>
                  <a:srgbClr val="294392"/>
                </a:solidFill>
              </a:rPr>
              <a:t>Annual Fund (World Fund) : 	+++019/1240/00139+++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nl-BE" sz="2400" dirty="0">
                <a:solidFill>
                  <a:srgbClr val="294392"/>
                </a:solidFill>
              </a:rPr>
              <a:t>Polio Fund : 			+++019/1240/00240+++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nl-BE" sz="2400" dirty="0">
                <a:solidFill>
                  <a:srgbClr val="294392"/>
                </a:solidFill>
              </a:rPr>
              <a:t>Disaster Response Fund : 	+++019/1240/00341+++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nl-BE" sz="2400" dirty="0">
                <a:solidFill>
                  <a:srgbClr val="294392"/>
                </a:solidFill>
              </a:rPr>
              <a:t>Endowment Fund : 		+++019/1240/00442+++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nl-BE" sz="2400" dirty="0">
                <a:solidFill>
                  <a:srgbClr val="FF0000"/>
                </a:solidFill>
              </a:rPr>
              <a:t>Na de cijfers geef je je naam en je Rotary ID door.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nl-BE" sz="2400" dirty="0">
                <a:solidFill>
                  <a:srgbClr val="294392"/>
                </a:solidFill>
              </a:rPr>
              <a:t>(Je Rotary ID vind je op je lidkaart (RI) of </a:t>
            </a:r>
            <a:r>
              <a:rPr lang="nl-BE" sz="2400">
                <a:solidFill>
                  <a:srgbClr val="294392"/>
                </a:solidFill>
              </a:rPr>
              <a:t>via POLARIS)</a:t>
            </a:r>
            <a:endParaRPr lang="nl-BE" sz="2400" dirty="0">
              <a:solidFill>
                <a:srgbClr val="294392"/>
              </a:solidFill>
            </a:endParaRPr>
          </a:p>
          <a:p>
            <a:pPr marL="749808" lvl="4" indent="0">
              <a:buNone/>
            </a:pPr>
            <a:r>
              <a:rPr lang="nl-BE" sz="2400" dirty="0">
                <a:solidFill>
                  <a:srgbClr val="FF0000"/>
                </a:solidFill>
              </a:rPr>
              <a:t>Voorbeeld: +++019/1240/00139+++ Jan Janssen 1234567J</a:t>
            </a:r>
          </a:p>
          <a:p>
            <a:pPr marL="749808" lvl="4" indent="0">
              <a:buNone/>
            </a:pPr>
            <a:r>
              <a:rPr lang="nl-BE" sz="2400" dirty="0">
                <a:solidFill>
                  <a:srgbClr val="294392"/>
                </a:solidFill>
              </a:rPr>
              <a:t>In te geven in de tekstzone. NIET in de zone “gestructureerde mededeling”</a:t>
            </a:r>
          </a:p>
          <a:p>
            <a:endParaRPr lang="en-BE" dirty="0"/>
          </a:p>
          <a:p>
            <a:endParaRPr lang="en-BE" dirty="0"/>
          </a:p>
        </p:txBody>
      </p:sp>
      <p:pic>
        <p:nvPicPr>
          <p:cNvPr id="6" name="Picture 2" descr="Rotary International on Twitter: &quot;The logo for the 2022-23 Rotary  presidential theme &quot;Imagine Rotary&quot; was designed by Riki Salam, an  Australian aboriginal artist. He also created the logo for the 2023 Rotary">
            <a:extLst>
              <a:ext uri="{FF2B5EF4-FFF2-40B4-BE49-F238E27FC236}">
                <a16:creationId xmlns:a16="http://schemas.microsoft.com/office/drawing/2014/main" id="{8A16074F-12A6-C283-1C00-13F4EC9A3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315" y="5357482"/>
            <a:ext cx="742277" cy="7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433B-F396-5B44-B9FF-3FEEF69E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71" y="276062"/>
            <a:ext cx="6280922" cy="991286"/>
          </a:xfrm>
        </p:spPr>
        <p:txBody>
          <a:bodyPr>
            <a:normAutofit fontScale="90000"/>
          </a:bodyPr>
          <a:lstStyle/>
          <a:p>
            <a:r>
              <a:rPr lang="nl-BE" dirty="0">
                <a:solidFill>
                  <a:srgbClr val="F7A81B"/>
                </a:solidFill>
                <a:latin typeface="+mn-lt"/>
              </a:rPr>
              <a:t>Wat is fiscaal aftrekbaar via KBS?</a:t>
            </a:r>
            <a:endParaRPr lang="en-BE" dirty="0">
              <a:solidFill>
                <a:srgbClr val="F7A81B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E3CE-AF95-3945-821D-8036CC68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71" y="1149014"/>
            <a:ext cx="11649237" cy="5197998"/>
          </a:xfrm>
        </p:spPr>
        <p:txBody>
          <a:bodyPr>
            <a:noAutofit/>
          </a:bodyPr>
          <a:lstStyle/>
          <a:p>
            <a:pPr lvl="1"/>
            <a:endParaRPr lang="nl-BE" sz="1000" dirty="0">
              <a:solidFill>
                <a:srgbClr val="294392"/>
              </a:solidFill>
            </a:endParaRPr>
          </a:p>
          <a:p>
            <a:pPr lvl="1"/>
            <a:r>
              <a:rPr lang="nl-BE" sz="4000" b="1" dirty="0">
                <a:solidFill>
                  <a:srgbClr val="294392"/>
                </a:solidFill>
              </a:rPr>
              <a:t> Individuele gift: </a:t>
            </a:r>
            <a:r>
              <a:rPr lang="nl-BE" sz="4000" dirty="0">
                <a:solidFill>
                  <a:srgbClr val="294392"/>
                </a:solidFill>
              </a:rPr>
              <a:t> vanaf 40 € + 2% kosten = 40,80 €</a:t>
            </a:r>
          </a:p>
          <a:p>
            <a:pPr lvl="1"/>
            <a:endParaRPr lang="nl-BE" sz="1000" dirty="0">
              <a:solidFill>
                <a:srgbClr val="294392"/>
              </a:solidFill>
            </a:endParaRPr>
          </a:p>
          <a:p>
            <a:pPr lvl="1"/>
            <a:r>
              <a:rPr lang="nl-BE" sz="4000" b="1" dirty="0">
                <a:solidFill>
                  <a:srgbClr val="294392"/>
                </a:solidFill>
              </a:rPr>
              <a:t> EREY</a:t>
            </a:r>
            <a:r>
              <a:rPr lang="nl-BE" sz="4000" dirty="0">
                <a:solidFill>
                  <a:srgbClr val="294392"/>
                </a:solidFill>
              </a:rPr>
              <a:t> (Every Rotarian Every </a:t>
            </a:r>
            <a:r>
              <a:rPr lang="nl-BE" sz="4000" dirty="0" err="1">
                <a:solidFill>
                  <a:srgbClr val="294392"/>
                </a:solidFill>
              </a:rPr>
              <a:t>Year</a:t>
            </a:r>
            <a:r>
              <a:rPr lang="nl-BE" sz="4000" dirty="0">
                <a:solidFill>
                  <a:srgbClr val="294392"/>
                </a:solidFill>
              </a:rPr>
              <a:t>) =&gt; 100 $ / jaar           + 2% kosten = 102 $</a:t>
            </a:r>
          </a:p>
          <a:p>
            <a:pPr lvl="1"/>
            <a:endParaRPr lang="nl-BE" sz="1000" dirty="0">
              <a:solidFill>
                <a:srgbClr val="294392"/>
              </a:solidFill>
            </a:endParaRPr>
          </a:p>
          <a:p>
            <a:pPr lvl="1"/>
            <a:r>
              <a:rPr lang="nl-BE" sz="4000" b="1" dirty="0">
                <a:solidFill>
                  <a:srgbClr val="294392"/>
                </a:solidFill>
              </a:rPr>
              <a:t> PolioPlus Society</a:t>
            </a:r>
            <a:r>
              <a:rPr lang="nl-BE" sz="4000" dirty="0">
                <a:solidFill>
                  <a:srgbClr val="294392"/>
                </a:solidFill>
              </a:rPr>
              <a:t>: min 100 €/</a:t>
            </a:r>
            <a:r>
              <a:rPr lang="nl-BE" sz="4000" dirty="0" err="1">
                <a:solidFill>
                  <a:srgbClr val="294392"/>
                </a:solidFill>
              </a:rPr>
              <a:t>jr</a:t>
            </a:r>
            <a:r>
              <a:rPr lang="nl-BE" sz="4000" dirty="0">
                <a:solidFill>
                  <a:srgbClr val="294392"/>
                </a:solidFill>
              </a:rPr>
              <a:t> + 2% kosten = 102 €</a:t>
            </a:r>
          </a:p>
          <a:p>
            <a:pPr lvl="1"/>
            <a:endParaRPr lang="nl-BE" sz="1000" dirty="0">
              <a:solidFill>
                <a:srgbClr val="294392"/>
              </a:solidFill>
            </a:endParaRPr>
          </a:p>
          <a:p>
            <a:pPr lvl="1"/>
            <a:r>
              <a:rPr lang="nl-BE" sz="4000" b="1" dirty="0">
                <a:solidFill>
                  <a:srgbClr val="294392"/>
                </a:solidFill>
              </a:rPr>
              <a:t> Paul Harris Society </a:t>
            </a:r>
            <a:r>
              <a:rPr lang="nl-BE" sz="4000" dirty="0">
                <a:solidFill>
                  <a:srgbClr val="294392"/>
                </a:solidFill>
              </a:rPr>
              <a:t>leden: minimum 1.000 $ / jaar      + 2% kosten = 1.020 $</a:t>
            </a:r>
          </a:p>
          <a:p>
            <a:pPr lvl="1">
              <a:buClr>
                <a:srgbClr val="4472C4"/>
              </a:buClr>
            </a:pPr>
            <a:endParaRPr lang="nl-BE" sz="1000" dirty="0">
              <a:solidFill>
                <a:srgbClr val="294392"/>
              </a:solidFill>
            </a:endParaRPr>
          </a:p>
          <a:p>
            <a:pPr lvl="1">
              <a:buClr>
                <a:srgbClr val="4472C4"/>
              </a:buClr>
            </a:pPr>
            <a:r>
              <a:rPr lang="nl-BE" sz="4000" b="1" dirty="0">
                <a:solidFill>
                  <a:srgbClr val="294392"/>
                </a:solidFill>
              </a:rPr>
              <a:t> Interesse? Bezoek vandaag onze Polio+ &amp; PHS stands</a:t>
            </a:r>
            <a:endParaRPr lang="nl-BE" sz="4000" dirty="0">
              <a:solidFill>
                <a:srgbClr val="294392"/>
              </a:solidFill>
            </a:endParaRPr>
          </a:p>
          <a:p>
            <a:pPr lvl="1"/>
            <a:endParaRPr lang="nl-BE" dirty="0"/>
          </a:p>
          <a:p>
            <a:endParaRPr lang="en-BE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B63A9F0-C63D-48E8-BBD1-B28DDAC3CC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021" y="187688"/>
            <a:ext cx="909187" cy="1079660"/>
          </a:xfrm>
          <a:prstGeom prst="rect">
            <a:avLst/>
          </a:prstGeom>
        </p:spPr>
      </p:pic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0E61B39-4292-FEF8-E1D6-1D6F68C79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187688"/>
            <a:ext cx="4238513" cy="787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3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8DDF31E-D970-4741-8D45-21774841B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15"/>
          <a:stretch/>
        </p:blipFill>
        <p:spPr>
          <a:xfrm>
            <a:off x="14229" y="990600"/>
            <a:ext cx="4737623" cy="586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41925E-2FCE-6340-8C53-ADC2FDA7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9" y="118334"/>
            <a:ext cx="11339571" cy="731520"/>
          </a:xfrm>
        </p:spPr>
        <p:txBody>
          <a:bodyPr>
            <a:normAutofit/>
          </a:bodyPr>
          <a:lstStyle/>
          <a:p>
            <a:r>
              <a:rPr lang="nl-BE" dirty="0" err="1">
                <a:solidFill>
                  <a:srgbClr val="F7A8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PoliosPlus</a:t>
            </a:r>
            <a:r>
              <a:rPr lang="nl-BE" dirty="0">
                <a:solidFill>
                  <a:srgbClr val="F7A8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Society: 100 EUR per jaar minimaal</a:t>
            </a:r>
          </a:p>
        </p:txBody>
      </p:sp>
      <p:pic>
        <p:nvPicPr>
          <p:cNvPr id="13" name="Afbeelding 12" descr="Afbeelding met tekst, persoon, person, poseren&#10;&#10;Automatisch gegenereerde beschrijving">
            <a:extLst>
              <a:ext uri="{FF2B5EF4-FFF2-40B4-BE49-F238E27FC236}">
                <a16:creationId xmlns:a16="http://schemas.microsoft.com/office/drawing/2014/main" id="{487A8440-AE20-4529-B26D-6DFEAA93D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022" y="954699"/>
            <a:ext cx="5903301" cy="5903301"/>
          </a:xfrm>
          <a:prstGeom prst="rect">
            <a:avLst/>
          </a:prstGeom>
        </p:spPr>
      </p:pic>
      <p:pic>
        <p:nvPicPr>
          <p:cNvPr id="8" name="Afbeelding 7" descr="Afbeelding met persoon, binnen, vloer, staand&#10;&#10;Automatisch gegenereerde beschrijving">
            <a:extLst>
              <a:ext uri="{FF2B5EF4-FFF2-40B4-BE49-F238E27FC236}">
                <a16:creationId xmlns:a16="http://schemas.microsoft.com/office/drawing/2014/main" id="{711507F0-9D49-45A4-A46D-381B244863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47" b="3013"/>
          <a:stretch/>
        </p:blipFill>
        <p:spPr>
          <a:xfrm>
            <a:off x="4751852" y="982083"/>
            <a:ext cx="4487821" cy="590330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835A189-8C29-4F98-83D1-6F14262998A1}"/>
              </a:ext>
            </a:extLst>
          </p:cNvPr>
          <p:cNvSpPr txBox="1"/>
          <p:nvPr/>
        </p:nvSpPr>
        <p:spPr>
          <a:xfrm>
            <a:off x="11362566" y="263912"/>
            <a:ext cx="880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71838">
              <a:defRPr/>
            </a:pPr>
            <a:r>
              <a:rPr lang="nl-BE" sz="2400" b="1" dirty="0">
                <a:highlight>
                  <a:srgbClr val="FFFF00"/>
                </a:highlight>
              </a:rPr>
              <a:t>TIP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09A7C10-BCCB-445D-8DE7-96D80F9CB4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829" t="68078" r="66933" b="9392"/>
          <a:stretch/>
        </p:blipFill>
        <p:spPr>
          <a:xfrm>
            <a:off x="9283142" y="3621022"/>
            <a:ext cx="2959780" cy="36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4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724856B-DF48-42D6-BA5A-49173EA46B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724856B-DF48-42D6-BA5A-49173EA46B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F759960-D485-46D3-8995-63D8545C9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848" y="2748860"/>
            <a:ext cx="4988552" cy="34542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3100" dirty="0" err="1">
                <a:solidFill>
                  <a:srgbClr val="294392"/>
                </a:solidFill>
              </a:rPr>
              <a:t>Imagine</a:t>
            </a:r>
            <a:r>
              <a:rPr lang="nl-BE" sz="3100" dirty="0">
                <a:solidFill>
                  <a:srgbClr val="294392"/>
                </a:solidFill>
              </a:rPr>
              <a:t> …</a:t>
            </a:r>
          </a:p>
          <a:p>
            <a:pPr>
              <a:lnSpc>
                <a:spcPct val="150000"/>
              </a:lnSpc>
            </a:pPr>
            <a:r>
              <a:rPr lang="nl-BE" sz="3100" dirty="0">
                <a:solidFill>
                  <a:srgbClr val="294392"/>
                </a:solidFill>
              </a:rPr>
              <a:t>Voor 1,5 €/dag ben je lid PHS</a:t>
            </a:r>
          </a:p>
          <a:p>
            <a:pPr>
              <a:lnSpc>
                <a:spcPct val="150000"/>
              </a:lnSpc>
            </a:pPr>
            <a:r>
              <a:rPr lang="en-US" sz="3100" dirty="0">
                <a:solidFill>
                  <a:srgbClr val="294392"/>
                </a:solidFill>
              </a:rPr>
              <a:t>Info </a:t>
            </a:r>
            <a:r>
              <a:rPr lang="en-US" sz="3100" dirty="0" err="1">
                <a:solidFill>
                  <a:srgbClr val="294392"/>
                </a:solidFill>
              </a:rPr>
              <a:t>bij</a:t>
            </a:r>
            <a:r>
              <a:rPr lang="en-US" sz="3100" dirty="0">
                <a:solidFill>
                  <a:srgbClr val="294392"/>
                </a:solidFill>
              </a:rPr>
              <a:t> </a:t>
            </a:r>
            <a:r>
              <a:rPr lang="en-US" sz="3100" dirty="0" err="1">
                <a:solidFill>
                  <a:srgbClr val="294392"/>
                </a:solidFill>
              </a:rPr>
              <a:t>onze</a:t>
            </a:r>
            <a:r>
              <a:rPr lang="en-US" sz="3100" dirty="0">
                <a:solidFill>
                  <a:srgbClr val="294392"/>
                </a:solidFill>
              </a:rPr>
              <a:t> PHS Coördinator filiep.theys@skynet.be</a:t>
            </a:r>
            <a:endParaRPr lang="nl-BE" sz="3100" dirty="0">
              <a:solidFill>
                <a:srgbClr val="294392"/>
              </a:solidFill>
            </a:endParaRPr>
          </a:p>
        </p:txBody>
      </p:sp>
      <p:pic>
        <p:nvPicPr>
          <p:cNvPr id="24" name="Tijdelijke aanduiding voor afbeelding 23">
            <a:extLst>
              <a:ext uri="{FF2B5EF4-FFF2-40B4-BE49-F238E27FC236}">
                <a16:creationId xmlns:a16="http://schemas.microsoft.com/office/drawing/2014/main" id="{E9CA04AE-6A96-4F63-9FCB-CFBE2144B5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5" r="5"/>
          <a:stretch/>
        </p:blipFill>
        <p:spPr>
          <a:xfrm>
            <a:off x="9216190" y="538163"/>
            <a:ext cx="2579688" cy="5664980"/>
          </a:xfr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56814220-A6C3-471E-899E-7094C6D9B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160" y="3258343"/>
            <a:ext cx="2966411" cy="289616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E9328F6-D9DC-4C76-A31D-93AF7927C6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48" y="538163"/>
            <a:ext cx="7624763" cy="20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39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79C72-A093-4C52-8CCF-59D4FA16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69" y="122378"/>
            <a:ext cx="2862149" cy="616227"/>
          </a:xfrm>
        </p:spPr>
        <p:txBody>
          <a:bodyPr/>
          <a:lstStyle/>
          <a:p>
            <a:r>
              <a:rPr lang="nl-BE" dirty="0">
                <a:latin typeface="+mn-lt"/>
              </a:rPr>
              <a:t>CONCLUSIE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10CC74-C502-422F-9D89-CB7C6FAA5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9" y="738605"/>
            <a:ext cx="11850352" cy="5614466"/>
          </a:xfrm>
        </p:spPr>
        <p:txBody>
          <a:bodyPr>
            <a:normAutofit lnSpcReduction="10000"/>
          </a:bodyPr>
          <a:lstStyle/>
          <a:p>
            <a:r>
              <a:rPr lang="nl-BE" sz="3100" b="1" dirty="0">
                <a:solidFill>
                  <a:srgbClr val="294392"/>
                </a:solidFill>
              </a:rPr>
              <a:t>(1) Kook!</a:t>
            </a:r>
            <a:r>
              <a:rPr lang="nl-BE" sz="3100" dirty="0">
                <a:solidFill>
                  <a:srgbClr val="294392"/>
                </a:solidFill>
              </a:rPr>
              <a:t> </a:t>
            </a:r>
          </a:p>
          <a:p>
            <a:pPr lvl="1"/>
            <a:r>
              <a:rPr lang="nl-BE" sz="3100" dirty="0">
                <a:solidFill>
                  <a:srgbClr val="294392"/>
                </a:solidFill>
              </a:rPr>
              <a:t>Er is geld … En onze ambitie is om het uit te geven!</a:t>
            </a:r>
          </a:p>
          <a:p>
            <a:pPr lvl="1"/>
            <a:r>
              <a:rPr lang="nl-BE" sz="3100" dirty="0">
                <a:solidFill>
                  <a:srgbClr val="294392"/>
                </a:solidFill>
              </a:rPr>
              <a:t>Ga met je club voor een </a:t>
            </a:r>
            <a:r>
              <a:rPr lang="nl-BE" sz="3100" dirty="0">
                <a:solidFill>
                  <a:srgbClr val="FF0000"/>
                </a:solidFill>
              </a:rPr>
              <a:t>District Grant =&gt; indienen tot 1/11/2022!</a:t>
            </a:r>
          </a:p>
          <a:p>
            <a:pPr lvl="1"/>
            <a:r>
              <a:rPr lang="nl-BE" sz="3100" dirty="0">
                <a:solidFill>
                  <a:srgbClr val="294392"/>
                </a:solidFill>
              </a:rPr>
              <a:t>Engageer je met je club in een Global Grant</a:t>
            </a:r>
          </a:p>
          <a:p>
            <a:pPr lvl="1"/>
            <a:r>
              <a:rPr lang="nl-BE" sz="3100" dirty="0">
                <a:solidFill>
                  <a:srgbClr val="294392"/>
                </a:solidFill>
              </a:rPr>
              <a:t>Kijk uit als je kunt gaan voor een bijdrage uit de Disaster </a:t>
            </a:r>
            <a:r>
              <a:rPr lang="nl-BE" sz="3100" dirty="0" err="1">
                <a:solidFill>
                  <a:srgbClr val="294392"/>
                </a:solidFill>
              </a:rPr>
              <a:t>Respond</a:t>
            </a:r>
            <a:r>
              <a:rPr lang="nl-BE" sz="3100" dirty="0">
                <a:solidFill>
                  <a:srgbClr val="294392"/>
                </a:solidFill>
              </a:rPr>
              <a:t> Grant</a:t>
            </a:r>
          </a:p>
          <a:p>
            <a:pPr lvl="1"/>
            <a:r>
              <a:rPr lang="nl-BE" sz="3100" dirty="0">
                <a:solidFill>
                  <a:srgbClr val="FF0000"/>
                </a:solidFill>
              </a:rPr>
              <a:t>We willen jullie graag helpen …</a:t>
            </a:r>
          </a:p>
          <a:p>
            <a:pPr marL="201168" lvl="1" indent="0">
              <a:buNone/>
            </a:pPr>
            <a:endParaRPr lang="nl-BE" sz="2000" dirty="0">
              <a:solidFill>
                <a:srgbClr val="0070C0"/>
              </a:solidFill>
            </a:endParaRPr>
          </a:p>
          <a:p>
            <a:pPr marL="201168" lvl="1" indent="0">
              <a:buNone/>
            </a:pPr>
            <a:r>
              <a:rPr lang="nl-BE" sz="3100" b="1" dirty="0">
                <a:solidFill>
                  <a:srgbClr val="294392"/>
                </a:solidFill>
              </a:rPr>
              <a:t>(2) Zorg dat we kunnen blijven koken!</a:t>
            </a:r>
          </a:p>
          <a:p>
            <a:pPr lvl="1"/>
            <a:r>
              <a:rPr lang="nl-BE" sz="3100" dirty="0">
                <a:solidFill>
                  <a:srgbClr val="294392"/>
                </a:solidFill>
              </a:rPr>
              <a:t>Doneer aan je eigen organisatie: individueel en/of met je bedrijf</a:t>
            </a:r>
          </a:p>
          <a:p>
            <a:pPr lvl="1"/>
            <a:r>
              <a:rPr lang="nl-BE" sz="3100" dirty="0">
                <a:solidFill>
                  <a:srgbClr val="294392"/>
                </a:solidFill>
              </a:rPr>
              <a:t>Het is nu ook fiscaal aftrekbaar: </a:t>
            </a:r>
            <a:r>
              <a:rPr lang="nl-BE" sz="3100" b="1" dirty="0">
                <a:solidFill>
                  <a:srgbClr val="294392"/>
                </a:solidFill>
              </a:rPr>
              <a:t>45% belastingvoordeel</a:t>
            </a:r>
            <a:r>
              <a:rPr lang="nl-BE" sz="3100" dirty="0">
                <a:solidFill>
                  <a:srgbClr val="294392"/>
                </a:solidFill>
              </a:rPr>
              <a:t>, ongeacht het inkomen!</a:t>
            </a:r>
          </a:p>
          <a:p>
            <a:pPr lvl="1"/>
            <a:r>
              <a:rPr lang="nl-BE" sz="3100" dirty="0">
                <a:solidFill>
                  <a:srgbClr val="294392"/>
                </a:solidFill>
              </a:rPr>
              <a:t>Elk jaar, in maart, stuurt de KBS een fiscaal attest</a:t>
            </a:r>
            <a:endParaRPr lang="nl-BE" dirty="0">
              <a:solidFill>
                <a:srgbClr val="294392"/>
              </a:solidFill>
            </a:endParaRP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745ED8BE-E3D6-BCF8-CB60-F6AD1EAB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72" y="185525"/>
            <a:ext cx="4238513" cy="787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C8EE892E-4AF2-4B1C-B16A-33ED61553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959" y="347207"/>
            <a:ext cx="7181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Het begin… CHICAGO - 23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februari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1905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86C954C7-9226-488D-AC97-19688F08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23" y="4928153"/>
            <a:ext cx="693340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Paul Harris (jurist)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sticht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(business)club met 3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vrienden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kleermaker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kolenhandelaar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en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ingenieur</a:t>
            </a:r>
            <a:endParaRPr lang="en-US" sz="2400" dirty="0">
              <a:solidFill>
                <a:srgbClr val="29439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14" descr="fourmen-early">
            <a:extLst>
              <a:ext uri="{FF2B5EF4-FFF2-40B4-BE49-F238E27FC236}">
                <a16:creationId xmlns:a16="http://schemas.microsoft.com/office/drawing/2014/main" id="{3F76E381-3B91-4302-8DED-61D5858F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11" y="1032729"/>
            <a:ext cx="575151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1905">
            <a:extLst>
              <a:ext uri="{FF2B5EF4-FFF2-40B4-BE49-F238E27FC236}">
                <a16:creationId xmlns:a16="http://schemas.microsoft.com/office/drawing/2014/main" id="{E116DFBC-F719-13EC-CCA1-C99E1F691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390" y="4300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-RECHTS 13">
            <a:extLst>
              <a:ext uri="{FF2B5EF4-FFF2-40B4-BE49-F238E27FC236}">
                <a16:creationId xmlns:a16="http://schemas.microsoft.com/office/drawing/2014/main" id="{913F3A26-68BB-6BBF-B824-DAEFCD55CEBA}"/>
              </a:ext>
            </a:extLst>
          </p:cNvPr>
          <p:cNvSpPr/>
          <p:nvPr/>
        </p:nvSpPr>
        <p:spPr>
          <a:xfrm>
            <a:off x="8133575" y="5172007"/>
            <a:ext cx="132028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22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ma-el.org/images/Annual%20Giving/Giving-Tr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8436" y="1036262"/>
            <a:ext cx="4326607" cy="5228751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5487277" y="5554625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294392"/>
                </a:solidFill>
              </a:rPr>
              <a:t>of The  </a:t>
            </a:r>
            <a:r>
              <a:rPr lang="nl-BE" sz="2800" b="1" dirty="0">
                <a:solidFill>
                  <a:srgbClr val="294392"/>
                </a:solidFill>
              </a:rPr>
              <a:t>ROTARY INTERNATIONAL</a:t>
            </a:r>
            <a:endParaRPr lang="nl-BE" b="1" dirty="0">
              <a:solidFill>
                <a:srgbClr val="294392"/>
              </a:solidFill>
            </a:endParaRPr>
          </a:p>
        </p:txBody>
      </p:sp>
      <p:pic>
        <p:nvPicPr>
          <p:cNvPr id="1026" name="Picture 2" descr="Rotary logo - Mark of Excellence -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90" y="3873320"/>
            <a:ext cx="26098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5" y="400384"/>
            <a:ext cx="3064549" cy="115498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820F558-09FA-4EC7-A6E2-24883A758D18}"/>
              </a:ext>
            </a:extLst>
          </p:cNvPr>
          <p:cNvSpPr txBox="1"/>
          <p:nvPr/>
        </p:nvSpPr>
        <p:spPr>
          <a:xfrm>
            <a:off x="7692094" y="684579"/>
            <a:ext cx="3652603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400" b="1" dirty="0">
                <a:solidFill>
                  <a:srgbClr val="FF0000"/>
                </a:solidFill>
              </a:rPr>
              <a:t>NO ANNUAL FUND</a:t>
            </a:r>
          </a:p>
          <a:p>
            <a:r>
              <a:rPr lang="nl-BE" sz="3400" b="1" dirty="0">
                <a:solidFill>
                  <a:srgbClr val="FF0000"/>
                </a:solidFill>
              </a:rPr>
              <a:t>= NO FOUNDATION</a:t>
            </a:r>
          </a:p>
          <a:p>
            <a:endParaRPr lang="nl-BE" sz="3400" b="1" dirty="0">
              <a:solidFill>
                <a:srgbClr val="FF0000"/>
              </a:solidFill>
            </a:endParaRPr>
          </a:p>
          <a:p>
            <a:r>
              <a:rPr lang="nl-BE" sz="3400" b="1" dirty="0">
                <a:solidFill>
                  <a:srgbClr val="FF0000"/>
                </a:solidFill>
              </a:rPr>
              <a:t>NO FOUNDATION</a:t>
            </a:r>
          </a:p>
          <a:p>
            <a:r>
              <a:rPr lang="nl-BE" sz="3400" b="1" dirty="0">
                <a:solidFill>
                  <a:srgbClr val="FF0000"/>
                </a:solidFill>
              </a:rPr>
              <a:t>= NO ROTARY !!!</a:t>
            </a:r>
          </a:p>
        </p:txBody>
      </p:sp>
    </p:spTree>
    <p:extLst>
      <p:ext uri="{BB962C8B-B14F-4D97-AF65-F5344CB8AC3E}">
        <p14:creationId xmlns:p14="http://schemas.microsoft.com/office/powerpoint/2010/main" val="140072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A9E8D13E-8F22-4B56-B476-B6CC538E9291}"/>
              </a:ext>
            </a:extLst>
          </p:cNvPr>
          <p:cNvSpPr txBox="1"/>
          <p:nvPr/>
        </p:nvSpPr>
        <p:spPr>
          <a:xfrm>
            <a:off x="7811311" y="4357788"/>
            <a:ext cx="38499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>
                <a:solidFill>
                  <a:srgbClr val="17448F"/>
                </a:solidFill>
              </a:rPr>
              <a:t>Bezoek de website</a:t>
            </a:r>
          </a:p>
          <a:p>
            <a:endParaRPr lang="nl-NL" sz="1200" b="1" dirty="0">
              <a:solidFill>
                <a:srgbClr val="17448F"/>
              </a:solidFill>
            </a:endParaRPr>
          </a:p>
          <a:p>
            <a:r>
              <a:rPr lang="nl-NL" sz="3400" b="1" dirty="0">
                <a:solidFill>
                  <a:srgbClr val="17448F"/>
                </a:solidFill>
                <a:hlinkClick r:id="rId3"/>
              </a:rPr>
              <a:t>https://foundation.rotary2130.org/nl/</a:t>
            </a:r>
            <a:r>
              <a:rPr lang="nl-NL" sz="3400" b="1" dirty="0">
                <a:solidFill>
                  <a:srgbClr val="17448F"/>
                </a:solidFill>
              </a:rPr>
              <a:t> </a:t>
            </a:r>
          </a:p>
        </p:txBody>
      </p:sp>
      <p:pic>
        <p:nvPicPr>
          <p:cNvPr id="12" name="Picture 2" descr="http://www.viamailstudio.nl/admin/temp/newsletters/624/vraagteken.jpg">
            <a:extLst>
              <a:ext uri="{FF2B5EF4-FFF2-40B4-BE49-F238E27FC236}">
                <a16:creationId xmlns:a16="http://schemas.microsoft.com/office/drawing/2014/main" id="{23B43FB4-D761-45BD-A0D5-04D31A642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8" y="1218189"/>
            <a:ext cx="6183904" cy="371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B44386E-2EED-1A18-0E1A-FE4C3CC5E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405" y="115694"/>
            <a:ext cx="2079461" cy="3146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0544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, voedsel&#10;&#10;Automatisch gegenereerde beschrijving">
            <a:extLst>
              <a:ext uri="{FF2B5EF4-FFF2-40B4-BE49-F238E27FC236}">
                <a16:creationId xmlns:a16="http://schemas.microsoft.com/office/drawing/2014/main" id="{17BE20CD-A13C-414A-B21B-5EDDA76F5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43" y="284478"/>
            <a:ext cx="2310121" cy="872071"/>
          </a:xfrm>
          <a:prstGeom prst="rect">
            <a:avLst/>
          </a:prstGeom>
        </p:spPr>
      </p:pic>
      <p:pic>
        <p:nvPicPr>
          <p:cNvPr id="4" name="Afbeelding 3" descr="Afbeelding met tekening, meter, klok&#10;&#10;Automatisch gegenereerde beschrijving">
            <a:extLst>
              <a:ext uri="{FF2B5EF4-FFF2-40B4-BE49-F238E27FC236}">
                <a16:creationId xmlns:a16="http://schemas.microsoft.com/office/drawing/2014/main" id="{FA79C6FF-A8C0-4CBD-91BC-6FB69E2B8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1" y="284478"/>
            <a:ext cx="3882813" cy="80112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CBCC0DE-37B8-3019-ABBD-4E8D69871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6703" y="3160518"/>
            <a:ext cx="2079461" cy="3146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7D371B1-62A5-C98A-B636-F353518741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51" y="5576988"/>
            <a:ext cx="4692770" cy="4572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CB55B45-1D0A-C895-5977-A2FAE7F6E9A3}"/>
              </a:ext>
            </a:extLst>
          </p:cNvPr>
          <p:cNvSpPr txBox="1"/>
          <p:nvPr/>
        </p:nvSpPr>
        <p:spPr>
          <a:xfrm>
            <a:off x="814990" y="3244347"/>
            <a:ext cx="8667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17448F"/>
                </a:solidFill>
              </a:rPr>
              <a:t>Bezoek de website</a:t>
            </a:r>
          </a:p>
          <a:p>
            <a:pPr algn="ctr"/>
            <a:endParaRPr lang="nl-NL" sz="1600" b="1" dirty="0">
              <a:solidFill>
                <a:srgbClr val="17448F"/>
              </a:solidFill>
            </a:endParaRPr>
          </a:p>
          <a:p>
            <a:pPr algn="ctr"/>
            <a:r>
              <a:rPr lang="nl-NL" sz="4000" b="1" dirty="0">
                <a:solidFill>
                  <a:srgbClr val="17448F"/>
                </a:solidFill>
                <a:hlinkClick r:id="rId8"/>
              </a:rPr>
              <a:t>https://foundation.rotary2130.org/nl/</a:t>
            </a:r>
            <a:r>
              <a:rPr lang="nl-NL" sz="4000" b="1" dirty="0">
                <a:solidFill>
                  <a:srgbClr val="17448F"/>
                </a:solidFill>
              </a:rPr>
              <a:t> </a:t>
            </a:r>
          </a:p>
        </p:txBody>
      </p:sp>
      <p:sp>
        <p:nvSpPr>
          <p:cNvPr id="7" name="WordArt 3">
            <a:extLst>
              <a:ext uri="{FF2B5EF4-FFF2-40B4-BE49-F238E27FC236}">
                <a16:creationId xmlns:a16="http://schemas.microsoft.com/office/drawing/2014/main" id="{7C3DFB82-C6B7-705C-09A5-5714898F96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24134" y="2102569"/>
            <a:ext cx="84582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BE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Dank voor de aandacht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8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F5105479-9C96-41CA-BDD6-C651A4ABD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695" y="2083970"/>
            <a:ext cx="83674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Zij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nemen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de regel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aan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om:</a:t>
            </a:r>
          </a:p>
          <a:p>
            <a:pPr lvl="1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van elk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beroep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vertegenwoordiger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in de club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te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hebben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</a:p>
          <a:p>
            <a:pPr lvl="1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jaarlijks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van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voorzitter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te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wisselen</a:t>
            </a:r>
            <a:endParaRPr lang="en-US" sz="2400" dirty="0">
              <a:solidFill>
                <a:srgbClr val="29439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409C88B7-B3F8-48EE-A4D0-5C75E5F47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695" y="3729035"/>
            <a:ext cx="1011842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Ethiek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neemt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belangrijke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plaats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in =&gt;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wordt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concreet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in de 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“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vier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vragen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”</a:t>
            </a:r>
          </a:p>
          <a:p>
            <a:pPr marL="1257300" lvl="2" indent="-4572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Is het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waar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?</a:t>
            </a:r>
          </a:p>
          <a:p>
            <a:pPr marL="1257300" lvl="2" indent="-4572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Is het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billijk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voor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iedereen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?</a:t>
            </a:r>
          </a:p>
          <a:p>
            <a:pPr marL="1257300" lvl="2" indent="-4572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Bevordert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het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het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vertrouwen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?</a:t>
            </a:r>
          </a:p>
          <a:p>
            <a:pPr marL="1257300" lvl="2" indent="-4572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Komt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het ten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goede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van alle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betrokkenen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5" name="Picture 14" descr="fourmen-early">
            <a:extLst>
              <a:ext uri="{FF2B5EF4-FFF2-40B4-BE49-F238E27FC236}">
                <a16:creationId xmlns:a16="http://schemas.microsoft.com/office/drawing/2014/main" id="{C8FB827A-5DB2-4708-B320-C0F85D4B7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96" y="214869"/>
            <a:ext cx="2678714" cy="179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440F6ED7-8834-6157-15CB-6F1EE583F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20" y="214869"/>
            <a:ext cx="4968552" cy="1754326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Waarom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Gebaseerd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op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vriendschap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de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solidariteit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tussen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eerlijke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en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integere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zakenmensen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bevorderen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157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2">
            <a:extLst>
              <a:ext uri="{FF2B5EF4-FFF2-40B4-BE49-F238E27FC236}">
                <a16:creationId xmlns:a16="http://schemas.microsoft.com/office/drawing/2014/main" id="{523242D9-0D4C-4FDB-AFDF-DE323947F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8" y="499609"/>
            <a:ext cx="2666316" cy="108319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AD9A557-8A3D-4CBF-810E-EC4084C87810}"/>
              </a:ext>
            </a:extLst>
          </p:cNvPr>
          <p:cNvSpPr txBox="1"/>
          <p:nvPr/>
        </p:nvSpPr>
        <p:spPr>
          <a:xfrm>
            <a:off x="391498" y="1997839"/>
            <a:ext cx="4757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>
                <a:solidFill>
                  <a:srgbClr val="294392"/>
                </a:solidFill>
                <a:latin typeface="Georgia" panose="02040502050405020303" pitchFamily="18" charset="0"/>
              </a:rPr>
              <a:t>MET EIGEN WAARDEN (PRINCIPES), DIE ONS GIDSEN IN ONZE ACTIES:</a:t>
            </a:r>
          </a:p>
          <a:p>
            <a:endParaRPr lang="fr-BE" sz="1800" b="1" dirty="0">
              <a:solidFill>
                <a:srgbClr val="294392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800" b="1" dirty="0">
                <a:solidFill>
                  <a:srgbClr val="294392"/>
                </a:solidFill>
                <a:latin typeface="Georgia" panose="02040502050405020303" pitchFamily="18" charset="0"/>
              </a:rPr>
              <a:t>INTEGRITEIT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800" b="1" dirty="0">
                <a:solidFill>
                  <a:srgbClr val="294392"/>
                </a:solidFill>
                <a:latin typeface="Georgia" panose="02040502050405020303" pitchFamily="18" charset="0"/>
              </a:rPr>
              <a:t>DIVERSITEIT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800" b="1" dirty="0">
                <a:solidFill>
                  <a:srgbClr val="294392"/>
                </a:solidFill>
                <a:latin typeface="Georgia" panose="02040502050405020303" pitchFamily="18" charset="0"/>
              </a:rPr>
              <a:t>SERVICE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800" b="1" dirty="0">
                <a:solidFill>
                  <a:srgbClr val="294392"/>
                </a:solidFill>
                <a:latin typeface="Georgia" panose="02040502050405020303" pitchFamily="18" charset="0"/>
              </a:rPr>
              <a:t>LEADERSHIP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800" b="1" dirty="0">
                <a:solidFill>
                  <a:srgbClr val="294392"/>
                </a:solidFill>
                <a:latin typeface="Georgia" panose="02040502050405020303" pitchFamily="18" charset="0"/>
              </a:rPr>
              <a:t>VRIENDSCHAP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b="1" dirty="0">
              <a:solidFill>
                <a:srgbClr val="294392"/>
              </a:solidFill>
              <a:latin typeface="Georgia" panose="02040502050405020303" pitchFamily="18" charset="0"/>
            </a:endParaRPr>
          </a:p>
          <a:p>
            <a:r>
              <a:rPr lang="fr-BE" b="1" dirty="0">
                <a:solidFill>
                  <a:srgbClr val="294392"/>
                </a:solidFill>
                <a:latin typeface="Georgia" panose="02040502050405020303" pitchFamily="18" charset="0"/>
              </a:rPr>
              <a:t>MET </a:t>
            </a:r>
            <a:r>
              <a:rPr lang="fr-BE" sz="1800" b="1" dirty="0">
                <a:solidFill>
                  <a:srgbClr val="294392"/>
                </a:solidFill>
                <a:latin typeface="Georgia" panose="02040502050405020303" pitchFamily="18" charset="0"/>
              </a:rPr>
              <a:t>EEN EIGEN DEVIES: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8D987-C079-4A9A-8979-9437C76D7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28" y="5097798"/>
            <a:ext cx="5663272" cy="795429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sz="4800" b="1" dirty="0">
                <a:latin typeface="Papyrus" pitchFamily="66" charset="0"/>
              </a:rPr>
              <a:t>Service above self</a:t>
            </a:r>
            <a:endParaRPr kumimoji="0" lang="en-US" sz="4400" b="1" dirty="0">
              <a:latin typeface="Papyrus" pitchFamily="66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CC87C7B-447E-1849-A0C5-3B4552273E6B}"/>
              </a:ext>
            </a:extLst>
          </p:cNvPr>
          <p:cNvSpPr txBox="1"/>
          <p:nvPr/>
        </p:nvSpPr>
        <p:spPr>
          <a:xfrm>
            <a:off x="3367144" y="190542"/>
            <a:ext cx="87029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1917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: Rotary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krijgt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humanitaire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dimensie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door de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stichting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vd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Rotary Foundation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En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evolueert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Rotary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naar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2400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‘</a:t>
            </a:r>
            <a:r>
              <a:rPr lang="en-US" sz="24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businessclub</a:t>
            </a:r>
            <a:r>
              <a:rPr lang="en-US" sz="2400" b="1" dirty="0">
                <a:solidFill>
                  <a:srgbClr val="294392"/>
                </a:solidFill>
                <a:latin typeface="Calibri" panose="020F0502020204030204" pitchFamily="34" charset="0"/>
              </a:rPr>
              <a:t> met benefits’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B0B7150-CC07-CA28-F32C-33FB3B9F17FD}"/>
              </a:ext>
            </a:extLst>
          </p:cNvPr>
          <p:cNvSpPr txBox="1"/>
          <p:nvPr/>
        </p:nvSpPr>
        <p:spPr>
          <a:xfrm>
            <a:off x="6405330" y="1757914"/>
            <a:ext cx="4618698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 dirty="0">
                <a:solidFill>
                  <a:srgbClr val="294392"/>
                </a:solidFill>
                <a:latin typeface="Calibri" panose="020F0502020204030204" pitchFamily="34" charset="0"/>
              </a:rPr>
              <a:t>Met TRF </a:t>
            </a:r>
            <a:r>
              <a:rPr lang="en-US" sz="30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onderscheidt</a:t>
            </a:r>
            <a:r>
              <a:rPr lang="en-US" sz="3000" b="1" dirty="0">
                <a:solidFill>
                  <a:srgbClr val="294392"/>
                </a:solidFill>
                <a:latin typeface="Calibri" panose="020F0502020204030204" pitchFamily="34" charset="0"/>
              </a:rPr>
              <a:t> Rotary </a:t>
            </a:r>
            <a:r>
              <a:rPr lang="en-US" sz="30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zich</a:t>
            </a:r>
            <a:r>
              <a:rPr lang="en-US" sz="3000" b="1" dirty="0">
                <a:solidFill>
                  <a:srgbClr val="294392"/>
                </a:solidFill>
                <a:latin typeface="Calibri" panose="020F0502020204030204" pitchFamily="34" charset="0"/>
              </a:rPr>
              <a:t> van ALLE </a:t>
            </a:r>
            <a:r>
              <a:rPr lang="en-US" sz="30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andere</a:t>
            </a:r>
            <a:r>
              <a:rPr lang="en-US" sz="3000" b="1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serviceclubs</a:t>
            </a:r>
            <a:r>
              <a:rPr lang="en-US" sz="3000" b="1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zoals</a:t>
            </a:r>
            <a:r>
              <a:rPr lang="en-US" sz="3000" b="1" dirty="0">
                <a:solidFill>
                  <a:srgbClr val="294392"/>
                </a:solidFill>
                <a:latin typeface="Calibri" panose="020F0502020204030204" pitchFamily="34" charset="0"/>
              </a:rPr>
              <a:t> Lions, Kiwanis, </a:t>
            </a:r>
            <a:r>
              <a:rPr lang="en-US" sz="30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Zonta</a:t>
            </a:r>
            <a:r>
              <a:rPr lang="en-US" sz="3000" b="1" dirty="0">
                <a:solidFill>
                  <a:srgbClr val="294392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Soroptimistes</a:t>
            </a:r>
            <a:r>
              <a:rPr lang="en-US" sz="3000" b="1" dirty="0">
                <a:solidFill>
                  <a:srgbClr val="294392"/>
                </a:solidFill>
                <a:latin typeface="Calibri" panose="020F0502020204030204" pitchFamily="34" charset="0"/>
              </a:rPr>
              <a:t>, …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000" b="1" dirty="0">
                <a:solidFill>
                  <a:srgbClr val="294392"/>
                </a:solidFill>
                <a:latin typeface="Calibri" panose="020F0502020204030204" pitchFamily="34" charset="0"/>
              </a:rPr>
              <a:t>TRF is </a:t>
            </a:r>
            <a:r>
              <a:rPr lang="en-US" sz="30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een</a:t>
            </a:r>
            <a:r>
              <a:rPr lang="en-US" sz="3000" b="1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aparte</a:t>
            </a:r>
            <a:r>
              <a:rPr lang="en-US" sz="3000" b="1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organisatie</a:t>
            </a:r>
            <a:r>
              <a:rPr lang="en-US" sz="3000" b="1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naast</a:t>
            </a:r>
            <a:r>
              <a:rPr lang="en-US" sz="3000" b="1" dirty="0">
                <a:solidFill>
                  <a:srgbClr val="294392"/>
                </a:solidFill>
                <a:latin typeface="Calibri" panose="020F0502020204030204" pitchFamily="34" charset="0"/>
              </a:rPr>
              <a:t> RI met </a:t>
            </a:r>
            <a:r>
              <a:rPr lang="en-US" sz="30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als</a:t>
            </a:r>
            <a:r>
              <a:rPr lang="en-US" sz="3000" b="1" dirty="0">
                <a:solidFill>
                  <a:srgbClr val="294392"/>
                </a:solidFill>
                <a:latin typeface="Calibri" panose="020F0502020204030204" pitchFamily="34" charset="0"/>
              </a:rPr>
              <a:t> link het </a:t>
            </a:r>
            <a:r>
              <a:rPr lang="en-US" sz="30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gemeenschappelijk</a:t>
            </a:r>
            <a:r>
              <a:rPr lang="en-US" sz="3000" b="1" dirty="0">
                <a:solidFill>
                  <a:srgbClr val="294392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294392"/>
                </a:solidFill>
                <a:latin typeface="Calibri" panose="020F0502020204030204" pitchFamily="34" charset="0"/>
              </a:rPr>
              <a:t>secretariaat</a:t>
            </a:r>
            <a:endParaRPr lang="en-US" sz="3000" b="1" dirty="0">
              <a:solidFill>
                <a:srgbClr val="29439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A9F321A-85B7-0147-877D-EFE9B00B2A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69176" y="643466"/>
            <a:ext cx="746624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CCCF78-469D-114C-95CD-E84A9C664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550" y="2163087"/>
            <a:ext cx="4719976" cy="175486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32130C7-A33A-7F43-A4CA-7EC70F81FFBC}"/>
              </a:ext>
            </a:extLst>
          </p:cNvPr>
          <p:cNvGrpSpPr/>
          <p:nvPr/>
        </p:nvGrpSpPr>
        <p:grpSpPr>
          <a:xfrm>
            <a:off x="1751206" y="2092179"/>
            <a:ext cx="7728489" cy="3437633"/>
            <a:chOff x="1751206" y="2092179"/>
            <a:chExt cx="7728489" cy="34376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962D5C-96DD-FC45-BB7D-9FFE8C5DB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8250" y="2163087"/>
              <a:ext cx="1370552" cy="40282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D6F00D-0069-D14D-A009-0FC038C08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7650" y="2755043"/>
              <a:ext cx="990600" cy="3683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08B1DA-85B4-7343-BB9C-C65027CCC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4416" y="2770289"/>
              <a:ext cx="990600" cy="3683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ED502EC-3685-9042-9F09-9A6DC359C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0629" y="2163087"/>
              <a:ext cx="990600" cy="63630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BBDA40-5F14-A641-B8FA-D77E1C999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919" y="3857184"/>
              <a:ext cx="567495" cy="165236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C5E75A3-51BE-594E-AD65-CBEA6C25A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0223" y="2092179"/>
              <a:ext cx="990600" cy="3683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E13952-FCFE-EA47-81EE-C23A23CEF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2063" y="3938210"/>
              <a:ext cx="348765" cy="157134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B363AE-80E8-4A45-B785-1ACC4406D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235" y="3606048"/>
              <a:ext cx="2502187" cy="127075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8D66F1C-0DBB-2B4F-BC29-EE524496B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3211" y="3884794"/>
              <a:ext cx="3573581" cy="16098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0EF683-F8C8-6642-8AAD-12B6BB790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7404" y="4510677"/>
              <a:ext cx="2545612" cy="18205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25BA942-26AC-0F40-A051-BFDC88D5C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6017" y="5313870"/>
              <a:ext cx="2545612" cy="16435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C07B1A0-B809-3F44-8B38-17BE66747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3399" y="3857184"/>
              <a:ext cx="2545612" cy="19536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3E96FEE-9193-984D-B49C-60A5A99D2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1206" y="3945922"/>
              <a:ext cx="2545612" cy="93087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D939EEB-5B77-7C4B-895B-80B1A2FA4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8639" y="4859885"/>
              <a:ext cx="674572" cy="58787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EC4B460-00A6-5C44-AC24-C2B80D41C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8877" y="3884794"/>
              <a:ext cx="2010902" cy="33891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3646063-8E3C-A945-84D8-C09957F5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9695" y="2712447"/>
              <a:ext cx="3810000" cy="154940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CB4CE2-0EDA-8541-A097-0D17789741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0210" y="2093381"/>
              <a:ext cx="1" cy="60041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1E523AC-CA7D-3F43-97FD-4BE65A598915}"/>
                </a:ext>
              </a:extLst>
            </p:cNvPr>
            <p:cNvCxnSpPr>
              <a:cxnSpLocks/>
            </p:cNvCxnSpPr>
            <p:nvPr/>
          </p:nvCxnSpPr>
          <p:spPr>
            <a:xfrm>
              <a:off x="4387404" y="2704465"/>
              <a:ext cx="1272806" cy="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9EADC4-0378-CB4B-ACE9-3D9673169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9191" y="4092432"/>
              <a:ext cx="1749866" cy="1110492"/>
            </a:xfrm>
            <a:prstGeom prst="rect">
              <a:avLst/>
            </a:prstGeom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274BF2F-3429-4241-873E-4BE78331A00A}"/>
                </a:ext>
              </a:extLst>
            </p:cNvPr>
            <p:cNvCxnSpPr>
              <a:cxnSpLocks/>
            </p:cNvCxnSpPr>
            <p:nvPr/>
          </p:nvCxnSpPr>
          <p:spPr>
            <a:xfrm>
              <a:off x="5653639" y="2703919"/>
              <a:ext cx="1272806" cy="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9435051-047F-AC47-8FCA-A7F9E745FF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4510" y="2712447"/>
              <a:ext cx="1" cy="463807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4A5EF21-DCD9-A240-9FF8-49C23E5D56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1926" y="2714174"/>
              <a:ext cx="1" cy="422134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C703FE3-EF01-1445-AB8C-9998712664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3016" y="3871055"/>
              <a:ext cx="1" cy="1658757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336F3B2-BA5E-3A45-BB98-5ED1172F2993}"/>
                </a:ext>
              </a:extLst>
            </p:cNvPr>
            <p:cNvCxnSpPr>
              <a:cxnSpLocks/>
            </p:cNvCxnSpPr>
            <p:nvPr/>
          </p:nvCxnSpPr>
          <p:spPr>
            <a:xfrm>
              <a:off x="6480064" y="4316873"/>
              <a:ext cx="452952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F6B8CA6-0883-DC47-9A55-CAE1146A8F30}"/>
                </a:ext>
              </a:extLst>
            </p:cNvPr>
            <p:cNvCxnSpPr>
              <a:cxnSpLocks/>
            </p:cNvCxnSpPr>
            <p:nvPr/>
          </p:nvCxnSpPr>
          <p:spPr>
            <a:xfrm>
              <a:off x="4276239" y="4321024"/>
              <a:ext cx="452952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CDA2732-2B1D-0240-B022-2D3EF23C3B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9920" y="3835411"/>
              <a:ext cx="1" cy="1658757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EAE5291-C28F-824A-AAC9-AE0FB89E3352}"/>
              </a:ext>
            </a:extLst>
          </p:cNvPr>
          <p:cNvSpPr txBox="1"/>
          <p:nvPr/>
        </p:nvSpPr>
        <p:spPr>
          <a:xfrm>
            <a:off x="1200824" y="7364822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dirty="0"/>
              <a:t>https://ursklemm.com/rotary/organisation/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DE19B56-6CE1-239E-4FD4-9FC10B281558}"/>
              </a:ext>
            </a:extLst>
          </p:cNvPr>
          <p:cNvSpPr txBox="1"/>
          <p:nvPr/>
        </p:nvSpPr>
        <p:spPr>
          <a:xfrm>
            <a:off x="322730" y="5614144"/>
            <a:ext cx="325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/>
                </a:solidFill>
              </a:rPr>
              <a:t>District Rotary Foundation Chair 3 jaar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6B7A544-119F-9F54-8EA2-7B0E0607F95A}"/>
              </a:ext>
            </a:extLst>
          </p:cNvPr>
          <p:cNvSpPr txBox="1"/>
          <p:nvPr/>
        </p:nvSpPr>
        <p:spPr>
          <a:xfrm>
            <a:off x="8242957" y="5585734"/>
            <a:ext cx="135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/>
                </a:solidFill>
              </a:rPr>
              <a:t>Gouverneur</a:t>
            </a:r>
          </a:p>
          <a:p>
            <a:r>
              <a:rPr lang="nl-BE" b="1" dirty="0">
                <a:solidFill>
                  <a:schemeClr val="accent1"/>
                </a:solidFill>
              </a:rPr>
              <a:t>1 jaar</a:t>
            </a:r>
          </a:p>
        </p:txBody>
      </p:sp>
    </p:spTree>
    <p:extLst>
      <p:ext uri="{BB962C8B-B14F-4D97-AF65-F5344CB8AC3E}">
        <p14:creationId xmlns:p14="http://schemas.microsoft.com/office/powerpoint/2010/main" val="37557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119965"/>
            <a:ext cx="12060195" cy="5758248"/>
          </a:xfrm>
        </p:spPr>
      </p:pic>
      <p:sp>
        <p:nvSpPr>
          <p:cNvPr id="5" name="Tekstvak 4"/>
          <p:cNvSpPr txBox="1"/>
          <p:nvPr/>
        </p:nvSpPr>
        <p:spPr>
          <a:xfrm>
            <a:off x="5764617" y="198015"/>
            <a:ext cx="477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  <a:p>
            <a:pPr algn="ctr"/>
            <a:r>
              <a:rPr lang="nl-BE" sz="2800" b="1" dirty="0">
                <a:solidFill>
                  <a:schemeClr val="bg2">
                    <a:lumMod val="50000"/>
                  </a:schemeClr>
                </a:solidFill>
              </a:rPr>
              <a:t>9</a:t>
            </a:r>
          </a:p>
          <a:p>
            <a:pPr algn="ctr"/>
            <a:r>
              <a:rPr lang="nl-BE" sz="28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  <a:p>
            <a:pPr algn="ctr"/>
            <a:r>
              <a:rPr lang="nl-BE" sz="2800" b="1" dirty="0">
                <a:solidFill>
                  <a:schemeClr val="bg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" y="6020981"/>
            <a:ext cx="12117860" cy="6463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nl-BE" sz="3600" b="1" u="sng" dirty="0">
                <a:latin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Wat is de Rotary Foundation? Hoe werkt ze? Wat doet ze?</a:t>
            </a:r>
            <a:endParaRPr lang="en-GB" sz="3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Tijdelijke aanduiding voor inhoud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05" y="3501103"/>
            <a:ext cx="4081589" cy="178968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F678A5C-BB6D-4256-A8CB-4DB81045B6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68165" y="274061"/>
            <a:ext cx="5023449" cy="18180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48010C7-70D7-440F-ACD9-AD0DFB4E1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167" y="424518"/>
            <a:ext cx="5814196" cy="98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714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algn="ctr">
              <a:lnSpc>
                <a:spcPts val="2400"/>
              </a:lnSpc>
              <a:spcBef>
                <a:spcPts val="2000"/>
              </a:spcBef>
              <a:buClr>
                <a:srgbClr val="58585A"/>
              </a:buClr>
              <a:buSzPct val="120000"/>
            </a:pPr>
            <a:r>
              <a:rPr lang="en-US" altLang="en-US" sz="3400" b="1" dirty="0">
                <a:solidFill>
                  <a:srgbClr val="D91B5C"/>
                </a:solidFill>
                <a:latin typeface="Georgia" pitchFamily="18" charset="0"/>
              </a:rPr>
              <a:t>The Atlanta Convention</a:t>
            </a:r>
          </a:p>
          <a:p>
            <a:pPr lvl="1" algn="ctr">
              <a:lnSpc>
                <a:spcPts val="2400"/>
              </a:lnSpc>
              <a:spcBef>
                <a:spcPts val="2000"/>
              </a:spcBef>
              <a:buClr>
                <a:srgbClr val="58585A"/>
              </a:buClr>
              <a:buSzPct val="120000"/>
            </a:pPr>
            <a:r>
              <a:rPr lang="en-US" altLang="en-US" sz="3400" b="1" dirty="0">
                <a:solidFill>
                  <a:srgbClr val="D91B5C"/>
                </a:solidFill>
                <a:latin typeface="Georgia" pitchFamily="18" charset="0"/>
              </a:rPr>
              <a:t>10-14 </a:t>
            </a:r>
            <a:r>
              <a:rPr lang="en-US" altLang="en-US" sz="3400" b="1" dirty="0" err="1">
                <a:solidFill>
                  <a:srgbClr val="D91B5C"/>
                </a:solidFill>
                <a:latin typeface="Georgia" pitchFamily="18" charset="0"/>
              </a:rPr>
              <a:t>juni</a:t>
            </a:r>
            <a:r>
              <a:rPr lang="en-US" altLang="en-US" sz="3400" b="1" dirty="0">
                <a:solidFill>
                  <a:srgbClr val="D91B5C"/>
                </a:solidFill>
                <a:latin typeface="Georgia" pitchFamily="18" charset="0"/>
              </a:rPr>
              <a:t> 1917</a:t>
            </a:r>
          </a:p>
        </p:txBody>
      </p:sp>
    </p:spTree>
    <p:extLst>
      <p:ext uri="{BB962C8B-B14F-4D97-AF65-F5344CB8AC3E}">
        <p14:creationId xmlns:p14="http://schemas.microsoft.com/office/powerpoint/2010/main" val="9398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ma-el.org/images/Annual%20Giving/Giving-Tr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2855" y="592987"/>
            <a:ext cx="4326607" cy="5228751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517244" y="3207362"/>
            <a:ext cx="4904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294392"/>
                </a:solidFill>
              </a:rPr>
              <a:t>… IS VIA GRANTS </a:t>
            </a:r>
          </a:p>
          <a:p>
            <a:r>
              <a:rPr lang="nl-BE" sz="4000" b="1" dirty="0">
                <a:solidFill>
                  <a:srgbClr val="294392"/>
                </a:solidFill>
              </a:rPr>
              <a:t>EEN GIVING TREE …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5" y="400384"/>
            <a:ext cx="3064549" cy="11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433B-F396-5B44-B9FF-3FEEF69E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82" y="668378"/>
            <a:ext cx="8402016" cy="701674"/>
          </a:xfrm>
        </p:spPr>
        <p:txBody>
          <a:bodyPr>
            <a:normAutofit/>
          </a:bodyPr>
          <a:lstStyle/>
          <a:p>
            <a:pPr defTabSz="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nl-BE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ROTARY GIVING TREE &amp; GRANTS</a:t>
            </a:r>
            <a:endParaRPr lang="en-BE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E3CE-AF95-3945-821D-8036CC68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693" y="1627598"/>
            <a:ext cx="7080905" cy="4256835"/>
          </a:xfrm>
        </p:spPr>
        <p:txBody>
          <a:bodyPr>
            <a:noAutofit/>
          </a:bodyPr>
          <a:lstStyle/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rgbClr val="294392"/>
                </a:solidFill>
              </a:rPr>
              <a:t>Wat is een Grant / soorten?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Focusgebieden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District Grants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Global Grants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>
                <a:solidFill>
                  <a:srgbClr val="294392"/>
                </a:solidFill>
              </a:rPr>
              <a:t>Disaster Response Grants</a:t>
            </a:r>
          </a:p>
          <a:p>
            <a:pPr marL="0" indent="-514350" defTabSz="457200">
              <a:buFont typeface="+mj-lt"/>
              <a:buAutoNum type="arabicPeriod"/>
            </a:pPr>
            <a:r>
              <a:rPr lang="nl-BE"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Scale</a:t>
            </a:r>
            <a:r>
              <a:rPr lang="nl-BE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Grants</a:t>
            </a:r>
          </a:p>
          <a:p>
            <a:pPr marL="0" indent="-514350" defTabSz="457200">
              <a:buFont typeface="+mj-lt"/>
              <a:buAutoNum type="arabicPeriod"/>
            </a:pPr>
            <a:endParaRPr lang="nl-BE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D6814-892F-5044-B901-9C4F2D92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004" y="4888259"/>
            <a:ext cx="4118996" cy="163134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FC5916E-DFDD-99DA-3A91-0093DA8B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854" y="255649"/>
            <a:ext cx="2265889" cy="34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1614</Words>
  <Application>Microsoft Office PowerPoint</Application>
  <PresentationFormat>Breedbeeld</PresentationFormat>
  <Paragraphs>252</Paragraphs>
  <Slides>32</Slides>
  <Notes>10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Georgia</vt:lpstr>
      <vt:lpstr>Impact</vt:lpstr>
      <vt:lpstr>Papyrus</vt:lpstr>
      <vt:lpstr>Wingdings</vt:lpstr>
      <vt:lpstr>Retrospect</vt:lpstr>
      <vt:lpstr>think-cell Slide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ROTARY GIVING TREE &amp; GRANTS</vt:lpstr>
      <vt:lpstr>PowerPoint-presentatie</vt:lpstr>
      <vt:lpstr>PowerPoint-presentatie</vt:lpstr>
      <vt:lpstr>TRF MADE SIMPLE - KOKEN KOST GELD …</vt:lpstr>
      <vt:lpstr>TRF MADE SIMPLE - KOKEN KOST GELD …</vt:lpstr>
      <vt:lpstr>GRANT SPENDING 2021-2022</vt:lpstr>
      <vt:lpstr>TRF MADE SIMPLE - KOKEN KOST GELD …</vt:lpstr>
      <vt:lpstr>PowerPoint-presentatie</vt:lpstr>
      <vt:lpstr>PowerPoint-presentatie</vt:lpstr>
      <vt:lpstr>  “Share voor D2130”</vt:lpstr>
      <vt:lpstr>PowerPoint-presentatie</vt:lpstr>
      <vt:lpstr>TRF MADE SIMPLE - KOKEN KOST GELD …</vt:lpstr>
      <vt:lpstr>KOKEN KOST GELD …</vt:lpstr>
      <vt:lpstr>PowerPoint-presentatie</vt:lpstr>
      <vt:lpstr>We have a problem …</vt:lpstr>
      <vt:lpstr>TRF MADE SIMPLE - KOKEN KOST GELD …</vt:lpstr>
      <vt:lpstr>Concreet : hoe doneren ?</vt:lpstr>
      <vt:lpstr>Wat is fiscaal aftrekbaar via KBS?</vt:lpstr>
      <vt:lpstr>PoliosPlus Society: 100 EUR per jaar minimaal</vt:lpstr>
      <vt:lpstr>PowerPoint-presentatie</vt:lpstr>
      <vt:lpstr>CONCLUSIE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D1620 Academy Presents</dc:title>
  <dc:creator>claude hamilius</dc:creator>
  <cp:lastModifiedBy>Annelies Billiet</cp:lastModifiedBy>
  <cp:revision>357</cp:revision>
  <dcterms:created xsi:type="dcterms:W3CDTF">2019-08-10T10:42:32Z</dcterms:created>
  <dcterms:modified xsi:type="dcterms:W3CDTF">2022-09-22T08:29:50Z</dcterms:modified>
</cp:coreProperties>
</file>